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Lst>
  <p:notesMasterIdLst>
    <p:notesMasterId r:id="rId132"/>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25" r:id="rId101"/>
    <p:sldId id="814" r:id="rId102"/>
    <p:sldId id="259" r:id="rId103"/>
    <p:sldId id="513" r:id="rId104"/>
    <p:sldId id="521" r:id="rId105"/>
    <p:sldId id="486" r:id="rId106"/>
    <p:sldId id="527" r:id="rId107"/>
    <p:sldId id="816" r:id="rId108"/>
    <p:sldId id="485" r:id="rId109"/>
    <p:sldId id="260" r:id="rId110"/>
    <p:sldId id="526" r:id="rId111"/>
    <p:sldId id="488" r:id="rId112"/>
    <p:sldId id="824" r:id="rId113"/>
    <p:sldId id="510" r:id="rId114"/>
    <p:sldId id="817" r:id="rId115"/>
    <p:sldId id="451" r:id="rId116"/>
    <p:sldId id="452" r:id="rId117"/>
    <p:sldId id="462" r:id="rId118"/>
    <p:sldId id="453" r:id="rId119"/>
    <p:sldId id="567" r:id="rId120"/>
    <p:sldId id="818" r:id="rId121"/>
    <p:sldId id="551" r:id="rId122"/>
    <p:sldId id="819" r:id="rId123"/>
    <p:sldId id="518" r:id="rId124"/>
    <p:sldId id="820" r:id="rId125"/>
    <p:sldId id="455" r:id="rId126"/>
    <p:sldId id="457" r:id="rId127"/>
    <p:sldId id="456" r:id="rId128"/>
    <p:sldId id="531" r:id="rId129"/>
    <p:sldId id="458" r:id="rId130"/>
    <p:sldId id="459" r:id="rId1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757" autoAdjust="0"/>
  </p:normalViewPr>
  <p:slideViewPr>
    <p:cSldViewPr snapToGrid="0">
      <p:cViewPr varScale="1">
        <p:scale>
          <a:sx n="105" d="100"/>
          <a:sy n="105" d="100"/>
        </p:scale>
        <p:origin x="6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commentAuthors" Target="commentAuthor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slide" Target="slides/slide123.xml"/><Relationship Id="rId13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err="1"/>
            <a:t>sensor</a:t>
          </a:r>
          <a:endParaRPr lang="fr-FR" sz="1500" kern="1200" dirty="0"/>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Pull/push de data</a:t>
          </a:r>
        </a:p>
      </dsp:txBody>
      <dsp:txXfrm>
        <a:off x="4607948" y="1516068"/>
        <a:ext cx="1275222" cy="65498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08/11/2021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106</a:t>
            </a:fld>
            <a:endParaRPr lang="fr-FR"/>
          </a:p>
        </p:txBody>
      </p:sp>
    </p:spTree>
    <p:extLst>
      <p:ext uri="{BB962C8B-B14F-4D97-AF65-F5344CB8AC3E}">
        <p14:creationId xmlns:p14="http://schemas.microsoft.com/office/powerpoint/2010/main" val="202183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6705762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1ere </a:t>
            </a:r>
            <a:r>
              <a:rPr lang="fr-FR" dirty="0" err="1"/>
              <a:t>intialisation</a:t>
            </a:r>
            <a:r>
              <a:rPr lang="fr-FR" dirty="0"/>
              <a:t>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a:t>
            </a:r>
            <a:r>
              <a:rPr lang="en-US" dirty="0" err="1"/>
              <a:t>src</a:t>
            </a:r>
            <a:r>
              <a:rPr lang="en-US" dirty="0"/>
              <a:t>/App/components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a:t>
            </a:r>
            <a:r>
              <a:rPr lang="en-US" dirty="0" err="1"/>
              <a:t>compone</a:t>
            </a:r>
            <a:endParaRPr lang="en-US" dirty="0"/>
          </a:p>
          <a:p>
            <a:r>
              <a:rPr lang="en-US" dirty="0" err="1"/>
              <a:t>nt</a:t>
            </a:r>
            <a:r>
              <a:rPr lang="en-US" dirty="0"/>
              <a:t> out of the box and enables code splitting: https://reactjs.org/docs/code-splitting.htm</a:t>
            </a:r>
          </a:p>
          <a:p>
            <a:r>
              <a:rPr lang="en-US" dirty="0" err="1"/>
              <a:t>l#code-splitting</a:t>
            </a:r>
            <a:r>
              <a:rPr lang="en-US" dirty="0"/>
              <a:t>)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108</a:t>
            </a:fld>
            <a:endParaRPr lang="fr-FR"/>
          </a:p>
        </p:txBody>
      </p:sp>
    </p:spTree>
    <p:extLst>
      <p:ext uri="{BB962C8B-B14F-4D97-AF65-F5344CB8AC3E}">
        <p14:creationId xmlns:p14="http://schemas.microsoft.com/office/powerpoint/2010/main" val="86191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109</a:t>
            </a:fld>
            <a:endParaRPr lang="fr-FR"/>
          </a:p>
        </p:txBody>
      </p:sp>
    </p:spTree>
    <p:extLst>
      <p:ext uri="{BB962C8B-B14F-4D97-AF65-F5344CB8AC3E}">
        <p14:creationId xmlns:p14="http://schemas.microsoft.com/office/powerpoint/2010/main" val="22257755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111</a:t>
            </a:fld>
            <a:endParaRPr lang="fr-FR"/>
          </a:p>
        </p:txBody>
      </p:sp>
    </p:spTree>
    <p:extLst>
      <p:ext uri="{BB962C8B-B14F-4D97-AF65-F5344CB8AC3E}">
        <p14:creationId xmlns:p14="http://schemas.microsoft.com/office/powerpoint/2010/main" val="29920328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a:t>
            </a:r>
            <a:r>
              <a:rPr lang="fr-FR" dirty="0" err="1"/>
              <a:t>wrapper</a:t>
            </a:r>
            <a:r>
              <a:rPr lang="fr-FR" dirty="0"/>
              <a:t> High </a:t>
            </a:r>
            <a:r>
              <a:rPr lang="fr-FR" dirty="0" err="1"/>
              <a:t>order</a:t>
            </a:r>
            <a:r>
              <a:rPr lang="fr-FR" dirty="0"/>
              <a:t> peuvent être définit par une simple fonction.</a:t>
            </a:r>
          </a:p>
          <a:p>
            <a:endParaRPr lang="fr-FR" dirty="0"/>
          </a:p>
          <a:p>
            <a:r>
              <a:rPr lang="fr-FR" dirty="0"/>
              <a:t>Le décorateur apporte surtout de la lisibilité et de la maintenabilité du code en le rendant plus simple a lire et a </a:t>
            </a:r>
            <a:r>
              <a:rPr lang="fr-FR" dirty="0" err="1"/>
              <a:t>ecrire</a:t>
            </a:r>
            <a:r>
              <a:rPr lang="fr-FR" dirty="0"/>
              <a:t>.</a:t>
            </a:r>
          </a:p>
          <a:p>
            <a:endParaRPr lang="fr-FR" dirty="0"/>
          </a:p>
          <a:p>
            <a:r>
              <a:rPr lang="fr-FR" dirty="0"/>
              <a:t>Il a pour seul </a:t>
            </a:r>
            <a:r>
              <a:rPr lang="fr-FR" dirty="0" err="1"/>
              <a:t>role</a:t>
            </a:r>
            <a:r>
              <a:rPr lang="fr-FR" dirty="0"/>
              <a:t> de substituer un @</a:t>
            </a:r>
            <a:r>
              <a:rPr lang="fr-FR" dirty="0" err="1"/>
              <a:t>quelqueChose</a:t>
            </a:r>
            <a:r>
              <a:rPr lang="fr-FR" dirty="0"/>
              <a:t>()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a:p>
            <a:r>
              <a:rPr lang="fr-FR" dirty="0"/>
              <a:t>Image de </a:t>
            </a:r>
            <a:r>
              <a:rPr lang="fr-FR" dirty="0" err="1"/>
              <a:t>wikipedia</a:t>
            </a:r>
            <a:r>
              <a:rPr lang="fr-FR" dirty="0"/>
              <a:t> : </a:t>
            </a:r>
            <a:r>
              <a:rPr lang="fr-FR" dirty="0">
                <a:hlinkClick r:id="rId3"/>
              </a:rPr>
              <a:t>https://fr.wikipedia.org/wiki/Moelle_spinale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a:t>
            </a:r>
            <a:r>
              <a:rPr lang="fr-FR" sz="1200" b="0" i="0" u="none" strike="noStrike" kern="1200" dirty="0" err="1">
                <a:solidFill>
                  <a:schemeClr val="tx1"/>
                </a:solidFill>
                <a:effectLst/>
                <a:latin typeface="+mn-lt"/>
                <a:ea typeface="+mn-ea"/>
                <a:cs typeface="+mn-cs"/>
                <a:hlinkClick r:id="rId3"/>
              </a:rPr>
              <a:t>prop</a:t>
            </a:r>
            <a:r>
              <a:rPr lang="fr-FR" sz="1200" b="0" i="0" u="none" strike="noStrike" kern="1200" dirty="0">
                <a:solidFill>
                  <a:schemeClr val="tx1"/>
                </a:solidFill>
                <a:effectLst/>
                <a:latin typeface="+mn-lt"/>
                <a:ea typeface="+mn-ea"/>
                <a:cs typeface="+mn-cs"/>
                <a:hlinkClick r:id="rId3"/>
              </a:rPr>
              <a:t>-types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41932901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151901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08/11/2021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92873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78042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975984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0537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087824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76821682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08/11/2021</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16919716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08/11/2021</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08/11/2021</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08/11/2021</a:t>
            </a:fld>
            <a:endParaRPr lang="fr-FR"/>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sz="180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08/11/2021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08/11/2021</a:t>
            </a:fld>
            <a:endParaRPr lang="fr-FR"/>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08/11/2021</a:t>
            </a:fld>
            <a:endParaRPr lang="fr-FR"/>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505671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264559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58473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772260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71399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126160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7720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30195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580298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68268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8662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747789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293288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08/11/2021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4283416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05441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665337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328784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7031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526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1762576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7412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439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08/11/2021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5163000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08/11/2021</a:t>
            </a:fld>
            <a:endParaRPr lang="fr-FR"/>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2454490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08/11/2021</a:t>
            </a:fld>
            <a:endParaRPr lang="fr-FR"/>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055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08/11/2021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08/11/2021</a:t>
            </a:fld>
            <a:endParaRPr lang="fr-FR"/>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2651849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21459" y="468716"/>
            <a:ext cx="7620011" cy="1432067"/>
          </a:xfrm>
          <a:prstGeom prst="rect">
            <a:avLst/>
          </a:prstGeom>
          <a:noFill/>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204549909"/>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08/11/2021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4023141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8962588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audio" Target="../media/audio1.wav"/><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jpeg"/><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audio" Target="../media/audio1.wav"/><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image" Target="../media/image1.jpe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08/11/2021</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08/11/2021</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08/11/2021</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06.xml"/><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9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6.xml"/></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9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3.xml"/><Relationship Id="rId1" Type="http://schemas.openxmlformats.org/officeDocument/2006/relationships/slideLayout" Target="../slideLayouts/slideLayout101.xml"/></Relationships>
</file>

<file path=ppt/slides/_rels/slide1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10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5.xml"/><Relationship Id="rId1" Type="http://schemas.openxmlformats.org/officeDocument/2006/relationships/slideLayout" Target="../slideLayouts/slideLayout128.xml"/><Relationship Id="rId5" Type="http://schemas.openxmlformats.org/officeDocument/2006/relationships/image" Target="../media/image101.png"/><Relationship Id="rId4" Type="http://schemas.openxmlformats.org/officeDocument/2006/relationships/image" Target="../media/image100.png"/></Relationships>
</file>

<file path=ppt/slides/_rels/slide12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116.xml"/><Relationship Id="rId1" Type="http://schemas.openxmlformats.org/officeDocument/2006/relationships/slideLayout" Target="../slideLayouts/slideLayout105.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6.xml"/></Relationships>
</file>

<file path=ppt/slides/_rels/slide1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0.xml"/><Relationship Id="rId1" Type="http://schemas.openxmlformats.org/officeDocument/2006/relationships/slideLayout" Target="../slideLayouts/slideLayout96.xml"/><Relationship Id="rId4" Type="http://schemas.openxmlformats.org/officeDocument/2006/relationships/image" Target="../media/image114.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a16="http://schemas.microsoft.com/office/drawing/2014/main"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a16="http://schemas.microsoft.com/office/drawing/2014/main"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a16="http://schemas.microsoft.com/office/drawing/2014/main"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a:t>
            </a:r>
            <a:r>
              <a:rPr lang="fr-FR" dirty="0" err="1"/>
              <a:t>scafolding</a:t>
            </a:r>
            <a:r>
              <a:rPr lang="fr-FR" dirty="0"/>
              <a:t>) avec un modèle déjà défini.</a:t>
            </a:r>
          </a:p>
          <a:p>
            <a:pPr lvl="3"/>
            <a:r>
              <a:rPr lang="fr-FR" dirty="0"/>
              <a:t>Configuration de </a:t>
            </a:r>
            <a:r>
              <a:rPr lang="fr-FR" dirty="0" err="1"/>
              <a:t>webpack</a:t>
            </a:r>
            <a:endParaRPr lang="fr-FR" dirty="0"/>
          </a:p>
          <a:p>
            <a:pPr lvl="3"/>
            <a:r>
              <a:rPr lang="fr-FR" dirty="0"/>
              <a:t>Définition de la structure de fichier</a:t>
            </a:r>
          </a:p>
          <a:p>
            <a:pPr lvl="2"/>
            <a:r>
              <a:rPr lang="fr-FR" dirty="0"/>
              <a:t>La génération(</a:t>
            </a:r>
            <a:r>
              <a:rPr lang="fr-FR" dirty="0" err="1"/>
              <a:t>scafolding</a:t>
            </a:r>
            <a:r>
              <a:rPr lang="fr-FR" dirty="0"/>
              <a:t>)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a16="http://schemas.microsoft.com/office/drawing/2014/main"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err="1"/>
              <a:t>Generate</a:t>
            </a:r>
            <a:r>
              <a:rPr lang="fr-FR" dirty="0"/>
              <a:t>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a16="http://schemas.microsoft.com/office/drawing/2014/main"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a16="http://schemas.microsoft.com/office/drawing/2014/main"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a16="http://schemas.microsoft.com/office/drawing/2014/main"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a16="http://schemas.microsoft.com/office/drawing/2014/main"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E0F49-45E2-4406-8F13-A6686C0C1AEE}"/>
              </a:ext>
            </a:extLst>
          </p:cNvPr>
          <p:cNvSpPr>
            <a:spLocks noGrp="1"/>
          </p:cNvSpPr>
          <p:nvPr>
            <p:ph type="title"/>
          </p:nvPr>
        </p:nvSpPr>
        <p:spPr/>
        <p:txBody>
          <a:bodyPr/>
          <a:lstStyle/>
          <a:p>
            <a:r>
              <a:rPr lang="fr-FR" dirty="0" err="1"/>
              <a:t>Ecosysteme</a:t>
            </a:r>
            <a:endParaRPr lang="fr-FR" dirty="0"/>
          </a:p>
        </p:txBody>
      </p:sp>
      <p:sp>
        <p:nvSpPr>
          <p:cNvPr id="3" name="Espace réservé du texte 2">
            <a:extLst>
              <a:ext uri="{FF2B5EF4-FFF2-40B4-BE49-F238E27FC236}">
                <a16:creationId xmlns:a16="http://schemas.microsoft.com/office/drawing/2014/main" id="{C859436D-F654-4410-BCC1-E7079FBD3CB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3236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E220C87-0767-40EE-A94C-8FC849B7ADCC}"/>
              </a:ext>
            </a:extLst>
          </p:cNvPr>
          <p:cNvSpPr>
            <a:spLocks noGrp="1"/>
          </p:cNvSpPr>
          <p:nvPr>
            <p:ph type="title"/>
          </p:nvPr>
        </p:nvSpPr>
        <p:spPr/>
        <p:txBody>
          <a:bodyPr/>
          <a:lstStyle/>
          <a:p>
            <a:r>
              <a:rPr lang="fr-FR" dirty="0"/>
              <a:t>React-</a:t>
            </a:r>
            <a:r>
              <a:rPr lang="fr-FR" dirty="0" err="1"/>
              <a:t>bootstrap</a:t>
            </a:r>
            <a:endParaRPr lang="fr-FR" dirty="0"/>
          </a:p>
        </p:txBody>
      </p:sp>
      <p:sp>
        <p:nvSpPr>
          <p:cNvPr id="5" name="Espace réservé du contenu 4">
            <a:extLst>
              <a:ext uri="{FF2B5EF4-FFF2-40B4-BE49-F238E27FC236}">
                <a16:creationId xmlns:a16="http://schemas.microsoft.com/office/drawing/2014/main" id="{AFCD0FDD-8993-4770-B82E-CA714217C0F4}"/>
              </a:ext>
            </a:extLst>
          </p:cNvPr>
          <p:cNvSpPr>
            <a:spLocks noGrp="1"/>
          </p:cNvSpPr>
          <p:nvPr>
            <p:ph idx="1"/>
          </p:nvPr>
        </p:nvSpPr>
        <p:spPr/>
        <p:txBody>
          <a:bodyPr/>
          <a:lstStyle/>
          <a:p>
            <a:r>
              <a:rPr lang="fr-FR" dirty="0"/>
              <a:t>Permet une implémentation facile de </a:t>
            </a:r>
            <a:r>
              <a:rPr lang="fr-FR" dirty="0" err="1"/>
              <a:t>bootstrap</a:t>
            </a:r>
            <a:r>
              <a:rPr lang="fr-FR" dirty="0"/>
              <a:t> </a:t>
            </a:r>
          </a:p>
          <a:p>
            <a:pPr lvl="1"/>
            <a:r>
              <a:rPr lang="fr-FR" dirty="0"/>
              <a:t>Fonctionne sur les version </a:t>
            </a:r>
          </a:p>
          <a:p>
            <a:pPr lvl="2"/>
            <a:r>
              <a:rPr lang="fr-FR" dirty="0"/>
              <a:t>4 (par default)</a:t>
            </a:r>
          </a:p>
          <a:p>
            <a:pPr lvl="2"/>
            <a:r>
              <a:rPr lang="fr-FR" dirty="0"/>
              <a:t>3.4, ….</a:t>
            </a:r>
          </a:p>
          <a:p>
            <a:r>
              <a:rPr lang="fr-FR" dirty="0"/>
              <a:t>Permet d’avoir des objets de </a:t>
            </a:r>
            <a:r>
              <a:rPr lang="fr-FR" dirty="0" err="1"/>
              <a:t>bootstrap</a:t>
            </a:r>
            <a:r>
              <a:rPr lang="fr-FR" dirty="0"/>
              <a:t> sous forme de composants </a:t>
            </a:r>
          </a:p>
          <a:p>
            <a:endParaRPr lang="fr-FR" dirty="0"/>
          </a:p>
          <a:p>
            <a:r>
              <a:rPr lang="fr-FR" dirty="0"/>
              <a:t>Les </a:t>
            </a:r>
            <a:r>
              <a:rPr lang="fr-FR" dirty="0" err="1"/>
              <a:t>glyphicons</a:t>
            </a:r>
            <a:r>
              <a:rPr lang="fr-FR" dirty="0"/>
              <a:t> pour </a:t>
            </a:r>
            <a:r>
              <a:rPr lang="fr-FR" dirty="0" err="1"/>
              <a:t>bootstrap</a:t>
            </a:r>
            <a:r>
              <a:rPr lang="fr-FR" dirty="0"/>
              <a:t> 3**attention</a:t>
            </a:r>
          </a:p>
          <a:p>
            <a:r>
              <a:rPr lang="fr-FR" dirty="0"/>
              <a:t>Font </a:t>
            </a:r>
            <a:r>
              <a:rPr lang="fr-FR" dirty="0" err="1"/>
              <a:t>awesome</a:t>
            </a:r>
            <a:r>
              <a:rPr lang="fr-FR" dirty="0"/>
              <a:t> pour </a:t>
            </a:r>
            <a:r>
              <a:rPr lang="fr-FR" dirty="0" err="1"/>
              <a:t>boostrap</a:t>
            </a:r>
            <a:r>
              <a:rPr lang="fr-FR" dirty="0"/>
              <a:t>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88726-C2B3-4923-B3F2-28FA3C666678}"/>
              </a:ext>
            </a:extLst>
          </p:cNvPr>
          <p:cNvSpPr>
            <a:spLocks noGrp="1"/>
          </p:cNvSpPr>
          <p:nvPr>
            <p:ph type="title"/>
          </p:nvPr>
        </p:nvSpPr>
        <p:spPr/>
        <p:txBody>
          <a:bodyPr/>
          <a:lstStyle/>
          <a:p>
            <a:r>
              <a:rPr lang="fr-FR" dirty="0"/>
              <a:t>React-map-</a:t>
            </a:r>
            <a:r>
              <a:rPr lang="fr-FR" dirty="0" err="1"/>
              <a:t>gl</a:t>
            </a:r>
            <a:endParaRPr lang="fr-FR" dirty="0"/>
          </a:p>
        </p:txBody>
      </p:sp>
      <p:sp>
        <p:nvSpPr>
          <p:cNvPr id="3" name="Espace réservé du contenu 2">
            <a:extLst>
              <a:ext uri="{FF2B5EF4-FFF2-40B4-BE49-F238E27FC236}">
                <a16:creationId xmlns:a16="http://schemas.microsoft.com/office/drawing/2014/main" id="{01EF906D-5533-43D9-BCDE-755CFB336FB9}"/>
              </a:ext>
            </a:extLst>
          </p:cNvPr>
          <p:cNvSpPr>
            <a:spLocks noGrp="1"/>
          </p:cNvSpPr>
          <p:nvPr>
            <p:ph idx="1"/>
          </p:nvPr>
        </p:nvSpPr>
        <p:spPr/>
        <p:txBody>
          <a:bodyPr/>
          <a:lstStyle/>
          <a:p>
            <a:r>
              <a:rPr lang="fr-FR" dirty="0"/>
              <a:t>Gestion de map</a:t>
            </a:r>
          </a:p>
          <a:p>
            <a:endParaRPr lang="fr-FR" dirty="0"/>
          </a:p>
          <a:p>
            <a:r>
              <a:rPr lang="fr-FR" dirty="0" err="1"/>
              <a:t>Implem</a:t>
            </a:r>
            <a:r>
              <a:rPr lang="fr-FR" dirty="0"/>
              <a:t>. de </a:t>
            </a:r>
            <a:r>
              <a:rPr lang="fr-FR" dirty="0" err="1"/>
              <a:t>mapbox-gl</a:t>
            </a:r>
            <a:r>
              <a:rPr lang="fr-FR" dirty="0"/>
              <a:t> pour angular</a:t>
            </a:r>
          </a:p>
          <a:p>
            <a:endParaRPr lang="fr-FR" dirty="0"/>
          </a:p>
          <a:p>
            <a:r>
              <a:rPr lang="fr-FR" dirty="0"/>
              <a:t>Concurrent de google </a:t>
            </a:r>
            <a:r>
              <a:rPr lang="fr-FR" dirty="0" err="1"/>
              <a:t>maps</a:t>
            </a:r>
            <a:r>
              <a:rPr lang="fr-FR" dirty="0"/>
              <a:t>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a16="http://schemas.microsoft.com/office/drawing/2014/main"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a:t>
            </a:r>
            <a:r>
              <a:rPr lang="fr-FR" dirty="0" err="1"/>
              <a:t>install</a:t>
            </a:r>
            <a:r>
              <a:rPr lang="fr-FR" dirty="0"/>
              <a:t>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5D5BD-D352-4999-9594-DD8CAF4FF513}"/>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err="1"/>
              <a:t>Redux</a:t>
            </a:r>
            <a:r>
              <a:rPr lang="fr-FR" dirty="0"/>
              <a:t>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a un </a:t>
            </a:r>
            <a:r>
              <a:rPr lang="fr-FR" dirty="0" err="1"/>
              <a:t>reducer</a:t>
            </a:r>
            <a:endParaRPr lang="fr-FR" dirty="0"/>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a:t>
            </a:r>
            <a:r>
              <a:rPr lang="fr-FR" dirty="0" err="1"/>
              <a:t>redux</a:t>
            </a:r>
            <a:r>
              <a:rPr lang="fr-FR" dirty="0"/>
              <a:t>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32F5-EC1B-4233-BC20-B7DFD549B5E9}"/>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a:t>
            </a:r>
            <a:r>
              <a:rPr lang="fr-FR" dirty="0" err="1"/>
              <a:t>reducer</a:t>
            </a:r>
            <a:r>
              <a:rPr lang="fr-FR" dirty="0"/>
              <a:t>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a:t>
            </a:r>
            <a:r>
              <a:rPr lang="fr-FR" dirty="0" err="1"/>
              <a:t>def</a:t>
            </a:r>
            <a:r>
              <a:rPr lang="fr-FR" dirty="0"/>
              <a:t>.)</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a:t>
            </a:r>
            <a:r>
              <a:rPr lang="fr-FR" dirty="0" err="1"/>
              <a:t>reducer</a:t>
            </a:r>
            <a:endParaRPr lang="fr-FR" dirty="0"/>
          </a:p>
          <a:p>
            <a:pPr lvl="3"/>
            <a:r>
              <a:rPr lang="fr-FR" dirty="0"/>
              <a:t>Il permet d’abonner des fonction aux changements du state du magasin</a:t>
            </a:r>
          </a:p>
          <a:p>
            <a:pPr lvl="3"/>
            <a:r>
              <a:rPr lang="fr-FR" dirty="0"/>
              <a:t>Il </a:t>
            </a:r>
            <a:r>
              <a:rPr lang="fr-FR" b="1" i="1" dirty="0"/>
              <a:t>dispatch</a:t>
            </a:r>
            <a:r>
              <a:rPr lang="fr-FR" dirty="0"/>
              <a:t> les appels au </a:t>
            </a:r>
            <a:r>
              <a:rPr lang="fr-FR" dirty="0" err="1"/>
              <a:t>reducer</a:t>
            </a:r>
            <a:r>
              <a:rPr lang="fr-FR" dirty="0"/>
              <a:t> avec le renvoie de l’ancien state qu’il manage</a:t>
            </a:r>
          </a:p>
          <a:p>
            <a:pPr lvl="4"/>
            <a:r>
              <a:rPr lang="fr-FR" dirty="0"/>
              <a:t>Seul l’action sera a fournir</a:t>
            </a:r>
          </a:p>
          <a:p>
            <a:pPr lvl="4"/>
            <a:endParaRPr lang="fr-FR" dirty="0"/>
          </a:p>
          <a:p>
            <a:pPr lvl="2"/>
            <a:r>
              <a:rPr lang="fr-FR" dirty="0"/>
              <a:t>Création du store &amp; affectation du </a:t>
            </a:r>
            <a:r>
              <a:rPr lang="fr-FR" dirty="0" err="1"/>
              <a:t>reducer</a:t>
            </a:r>
            <a:endParaRPr lang="fr-FR" dirty="0"/>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action.type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err="1">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023408C-E617-47B1-B363-B8AE3C817F1D}"/>
              </a:ext>
            </a:extLst>
          </p:cNvPr>
          <p:cNvSpPr>
            <a:spLocks noGrp="1"/>
          </p:cNvSpPr>
          <p:nvPr>
            <p:ph type="title"/>
          </p:nvPr>
        </p:nvSpPr>
        <p:spPr/>
        <p:txBody>
          <a:bodyPr/>
          <a:lstStyle/>
          <a:p>
            <a:r>
              <a:rPr lang="fr-FR" dirty="0" err="1"/>
              <a:t>electron</a:t>
            </a:r>
            <a:endParaRPr lang="fr-FR" dirty="0"/>
          </a:p>
        </p:txBody>
      </p:sp>
      <p:sp>
        <p:nvSpPr>
          <p:cNvPr id="5" name="Espace réservé du contenu 4">
            <a:extLst>
              <a:ext uri="{FF2B5EF4-FFF2-40B4-BE49-F238E27FC236}">
                <a16:creationId xmlns:a16="http://schemas.microsoft.com/office/drawing/2014/main"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a16="http://schemas.microsoft.com/office/drawing/2014/main"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0E3E4-6329-474C-B64A-D2F78A9D5B18}"/>
              </a:ext>
            </a:extLst>
          </p:cNvPr>
          <p:cNvSpPr>
            <a:spLocks noGrp="1"/>
          </p:cNvSpPr>
          <p:nvPr>
            <p:ph type="title"/>
          </p:nvPr>
        </p:nvSpPr>
        <p:spPr/>
        <p:txBody>
          <a:bodyPr/>
          <a:lstStyle/>
          <a:p>
            <a:r>
              <a:rPr lang="fr-FR" dirty="0" err="1"/>
              <a:t>tools</a:t>
            </a:r>
            <a:endParaRPr lang="fr-FR" dirty="0"/>
          </a:p>
        </p:txBody>
      </p:sp>
      <p:sp>
        <p:nvSpPr>
          <p:cNvPr id="3" name="Espace réservé du texte 2">
            <a:extLst>
              <a:ext uri="{FF2B5EF4-FFF2-40B4-BE49-F238E27FC236}">
                <a16:creationId xmlns:a16="http://schemas.microsoft.com/office/drawing/2014/main" id="{7D617ECE-643A-4D11-BB58-A724F46DA670}"/>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32217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a16="http://schemas.microsoft.com/office/drawing/2014/main" id="{7AD8C782-613B-4DE7-98E8-1DE23AE5DC83}"/>
              </a:ext>
            </a:extLst>
          </p:cNvPr>
          <p:cNvSpPr>
            <a:spLocks noGrp="1"/>
          </p:cNvSpPr>
          <p:nvPr>
            <p:ph idx="1"/>
          </p:nvPr>
        </p:nvSpPr>
        <p:spPr/>
        <p:txBody>
          <a:bodyPr>
            <a:normAutofit/>
          </a:bodyPr>
          <a:lstStyle/>
          <a:p>
            <a:r>
              <a:rPr lang="fr-FR" dirty="0" err="1"/>
              <a:t>Generate</a:t>
            </a:r>
            <a:r>
              <a:rPr lang="fr-FR" dirty="0"/>
              <a:t>-react-cli :</a:t>
            </a:r>
          </a:p>
          <a:p>
            <a:pPr lvl="1"/>
            <a:r>
              <a:rPr lang="fr-FR" dirty="0"/>
              <a:t>Un module node.js permet de générer les components</a:t>
            </a:r>
          </a:p>
          <a:p>
            <a:pPr lvl="1"/>
            <a:r>
              <a:rPr lang="fr-FR" dirty="0"/>
              <a:t>Il est configurable</a:t>
            </a:r>
          </a:p>
          <a:p>
            <a:pPr lvl="2"/>
            <a:r>
              <a:rPr lang="fr-FR" dirty="0"/>
              <a:t>Grace à : </a:t>
            </a:r>
            <a:r>
              <a:rPr lang="fr-FR" dirty="0" err="1"/>
              <a:t>generate</a:t>
            </a:r>
            <a:r>
              <a:rPr lang="fr-FR" dirty="0"/>
              <a:t>-</a:t>
            </a:r>
            <a:r>
              <a:rPr lang="fr-FR" dirty="0" err="1"/>
              <a:t>react-cli.json</a:t>
            </a:r>
            <a:endParaRPr lang="fr-FR" dirty="0"/>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err="1"/>
              <a:t>npx</a:t>
            </a:r>
            <a:r>
              <a:rPr lang="fr-FR" dirty="0"/>
              <a:t> </a:t>
            </a:r>
            <a:r>
              <a:rPr lang="fr-FR" dirty="0" err="1"/>
              <a:t>generate</a:t>
            </a:r>
            <a:r>
              <a:rPr lang="fr-FR" dirty="0"/>
              <a:t>-react-cli</a:t>
            </a:r>
          </a:p>
          <a:p>
            <a:pPr lvl="1"/>
            <a:endParaRPr lang="fr-FR" dirty="0"/>
          </a:p>
          <a:p>
            <a:pPr lvl="1"/>
            <a:r>
              <a:rPr lang="fr-FR" dirty="0"/>
              <a:t>Usage de la commande : </a:t>
            </a:r>
          </a:p>
          <a:p>
            <a:pPr lvl="2"/>
            <a:r>
              <a:rPr lang="en-US" dirty="0"/>
              <a:t>generate-react </a:t>
            </a:r>
            <a:r>
              <a:rPr lang="en-US" dirty="0" err="1"/>
              <a:t>component|c</a:t>
            </a:r>
            <a:r>
              <a:rPr lang="en-US" dirty="0"/>
              <a:t> [options] &lt;name&gt;</a:t>
            </a:r>
          </a:p>
        </p:txBody>
      </p:sp>
    </p:spTree>
    <p:extLst>
      <p:ext uri="{BB962C8B-B14F-4D97-AF65-F5344CB8AC3E}">
        <p14:creationId xmlns:p14="http://schemas.microsoft.com/office/powerpoint/2010/main" val="15428782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a16="http://schemas.microsoft.com/office/drawing/2014/main"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a:t>
            </a:r>
            <a:r>
              <a:rPr lang="fr-FR" dirty="0" err="1"/>
              <a:t>jsx</a:t>
            </a:r>
            <a:endParaRPr lang="fr-FR" dirty="0"/>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a16="http://schemas.microsoft.com/office/drawing/2014/main" id="{A20D17D6-0828-49A7-966F-5D499B86F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préconfigurer</a:t>
            </a:r>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A2370-3EE4-49B8-8D14-2D6F72216310}"/>
              </a:ext>
            </a:extLst>
          </p:cNvPr>
          <p:cNvSpPr>
            <a:spLocks noGrp="1"/>
          </p:cNvSpPr>
          <p:nvPr>
            <p:ph type="title"/>
          </p:nvPr>
        </p:nvSpPr>
        <p:spPr/>
        <p:txBody>
          <a:bodyPr/>
          <a:lstStyle/>
          <a:p>
            <a:r>
              <a:rPr lang="fr-FR" dirty="0"/>
              <a:t>Create-react-</a:t>
            </a:r>
            <a:r>
              <a:rPr lang="fr-FR" dirty="0" err="1"/>
              <a:t>library</a:t>
            </a:r>
            <a:endParaRPr lang="fr-FR" dirty="0"/>
          </a:p>
        </p:txBody>
      </p:sp>
      <p:sp>
        <p:nvSpPr>
          <p:cNvPr id="3" name="Espace réservé du contenu 2">
            <a:extLst>
              <a:ext uri="{FF2B5EF4-FFF2-40B4-BE49-F238E27FC236}">
                <a16:creationId xmlns:a16="http://schemas.microsoft.com/office/drawing/2014/main"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a:t>
            </a:r>
            <a:r>
              <a:rPr lang="fr-FR" dirty="0" err="1"/>
              <a:t>yarn</a:t>
            </a:r>
            <a:r>
              <a:rPr lang="fr-FR" dirty="0"/>
              <a:t>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err="1">
                <a:solidFill>
                  <a:srgbClr val="000000"/>
                </a:solidFill>
                <a:effectLst/>
                <a:latin typeface="Courier New" panose="02070309020205020404" pitchFamily="49" charset="0"/>
              </a:rPr>
              <a:t>npx</a:t>
            </a:r>
            <a:r>
              <a:rPr lang="fr-FR" b="0" i="0" dirty="0">
                <a:solidFill>
                  <a:srgbClr val="000000"/>
                </a:solidFill>
                <a:effectLst/>
                <a:latin typeface="Courier New" panose="02070309020205020404" pitchFamily="49" charset="0"/>
              </a:rPr>
              <a:t> </a:t>
            </a:r>
            <a:r>
              <a:rPr lang="fr-FR" b="0" i="0" dirty="0" err="1">
                <a:solidFill>
                  <a:srgbClr val="000000"/>
                </a:solidFill>
                <a:effectLst/>
                <a:latin typeface="Courier New" panose="02070309020205020404" pitchFamily="49" charset="0"/>
              </a:rPr>
              <a:t>create</a:t>
            </a:r>
            <a:r>
              <a:rPr lang="fr-FR" b="0" i="0" dirty="0">
                <a:solidFill>
                  <a:srgbClr val="000000"/>
                </a:solidFill>
                <a:effectLst/>
                <a:latin typeface="Courier New" panose="02070309020205020404" pitchFamily="49" charset="0"/>
              </a:rPr>
              <a:t>-react-</a:t>
            </a:r>
            <a:r>
              <a:rPr lang="fr-FR" b="0" i="0" dirty="0" err="1">
                <a:solidFill>
                  <a:srgbClr val="000000"/>
                </a:solidFill>
                <a:effectLst/>
                <a:latin typeface="Courier New" panose="02070309020205020404" pitchFamily="49" charset="0"/>
              </a:rPr>
              <a:t>library</a:t>
            </a:r>
            <a:endParaRPr lang="fr-FR" dirty="0"/>
          </a:p>
          <a:p>
            <a:pPr lvl="2"/>
            <a:endParaRPr lang="fr-FR" dirty="0"/>
          </a:p>
        </p:txBody>
      </p:sp>
      <p:sp>
        <p:nvSpPr>
          <p:cNvPr id="6" name="Espace réservé du contenu 5">
            <a:extLst>
              <a:ext uri="{FF2B5EF4-FFF2-40B4-BE49-F238E27FC236}">
                <a16:creationId xmlns:a16="http://schemas.microsoft.com/office/drawing/2014/main"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a16="http://schemas.microsoft.com/office/drawing/2014/main"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a16="http://schemas.microsoft.com/office/drawing/2014/main"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a16="http://schemas.microsoft.com/office/drawing/2014/main"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112</a:t>
            </a:fld>
            <a:endParaRPr lang="fr-FR">
              <a:solidFill>
                <a:prstClr val="black">
                  <a:tint val="75000"/>
                </a:prstClr>
              </a:solidFill>
              <a:latin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113</a:t>
            </a:fld>
            <a:endParaRPr lang="fr-FR">
              <a:solidFill>
                <a:prstClr val="black">
                  <a:tint val="75000"/>
                </a:prstClr>
              </a:solidFill>
              <a:latin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114</a:t>
            </a:fld>
            <a:endParaRPr lang="fr-FR">
              <a:solidFill>
                <a:prstClr val="black">
                  <a:tint val="75000"/>
                </a:prstClr>
              </a:solidFill>
              <a:latin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115</a:t>
            </a:fld>
            <a:endParaRPr lang="fr-FR">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116</a:t>
            </a:fld>
            <a:endParaRPr lang="fr-FR">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a:t>
            </a:r>
            <a:r>
              <a:rPr lang="fr-FR" b="1" i="1" dirty="0" err="1">
                <a:solidFill>
                  <a:prstClr val="black"/>
                </a:solidFill>
                <a:latin typeface="Calibri"/>
              </a:rPr>
              <a:t>svg</a:t>
            </a:r>
            <a:r>
              <a:rPr lang="fr-FR" b="1" i="1" dirty="0">
                <a:solidFill>
                  <a:prstClr val="black"/>
                </a:solidFill>
                <a:latin typeface="Calibri"/>
              </a:rPr>
              <a:t>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a:t>
            </a:r>
            <a:r>
              <a:rPr lang="en-US" b="1" dirty="0" err="1">
                <a:solidFill>
                  <a:prstClr val="black"/>
                </a:solidFill>
                <a:latin typeface="Calibri"/>
              </a:rPr>
              <a:t>svg</a:t>
            </a:r>
            <a:r>
              <a:rPr lang="en-US" dirty="0">
                <a:solidFill>
                  <a:prstClr val="black"/>
                </a:solidFill>
                <a:latin typeface="Calibri"/>
              </a:rPr>
              <a:t> </a:t>
            </a:r>
            <a:r>
              <a:rPr lang="en-US" b="1" dirty="0" err="1">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err="1">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117</a:t>
            </a:fld>
            <a:endParaRPr lang="fr-FR">
              <a:solidFill>
                <a:prstClr val="black">
                  <a:tint val="75000"/>
                </a:prstClr>
              </a:solidFill>
              <a:latin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118</a:t>
            </a:fld>
            <a:endParaRPr lang="fr-FR">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119</a:t>
            </a:fld>
            <a:endParaRPr lang="fr-FR">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err="1">
                <a:solidFill>
                  <a:prstClr val="black"/>
                </a:solidFill>
                <a:latin typeface="Calibri"/>
              </a:rPr>
              <a:t>rx</a:t>
            </a:r>
            <a:r>
              <a:rPr lang="en-US" sz="1600" dirty="0">
                <a:solidFill>
                  <a:prstClr val="black"/>
                </a:solidFill>
                <a:latin typeface="Calibri"/>
              </a:rPr>
              <a:t>="100" </a:t>
            </a:r>
            <a:r>
              <a:rPr lang="en-US" sz="1600" b="1" dirty="0" err="1">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rect</a:t>
            </a:r>
            <a:r>
              <a:rPr lang="en-US" sz="1600" b="1" dirty="0">
                <a:solidFill>
                  <a:prstClr val="black"/>
                </a:solidFill>
                <a:latin typeface="Calibri"/>
              </a:rPr>
              <a: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120</a:t>
            </a:fld>
            <a:endParaRPr lang="fr-FR">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a:t>
            </a:r>
            <a:r>
              <a:rPr lang="fr-FR" sz="1600" b="1" dirty="0" err="1">
                <a:solidFill>
                  <a:srgbClr val="C0504D"/>
                </a:solidFill>
                <a:latin typeface="Calibri"/>
              </a:rPr>
              <a:t>path</a:t>
            </a:r>
            <a:r>
              <a:rPr lang="fr-FR" sz="1600" b="1" dirty="0">
                <a:solidFill>
                  <a:srgbClr val="C0504D"/>
                </a:solidFill>
                <a:latin typeface="Calibri"/>
              </a:rPr>
              <a:t>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121</a:t>
            </a:fld>
            <a:endParaRPr lang="fr-FR">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err="1">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fill</a:t>
            </a:r>
            <a:r>
              <a:rPr lang="fr-FR" dirty="0">
                <a:solidFill>
                  <a:prstClr val="black"/>
                </a:solidFill>
                <a:latin typeface="Calibri"/>
              </a:rPr>
              <a:t>="url(#</a:t>
            </a:r>
            <a:r>
              <a:rPr lang="fr-FR" dirty="0" err="1">
                <a:solidFill>
                  <a:prstClr val="black"/>
                </a:solidFill>
                <a:latin typeface="Calibri"/>
              </a:rPr>
              <a:t>gradientId</a:t>
            </a:r>
            <a:r>
              <a:rPr lang="fr-FR" dirty="0">
                <a:solidFill>
                  <a:prstClr val="black"/>
                </a:solidFill>
                <a:latin typeface="Calibri"/>
              </a:rPr>
              <a:t>)"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122</a:t>
            </a:fld>
            <a:endParaRPr lang="fr-FR">
              <a:solidFill>
                <a:prstClr val="black">
                  <a:tint val="75000"/>
                </a:prstClr>
              </a:solidFill>
              <a:latin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123</a:t>
            </a:fld>
            <a:endParaRPr lang="fr-FR">
              <a:solidFill>
                <a:prstClr val="black">
                  <a:tint val="75000"/>
                </a:prstClr>
              </a:solidFill>
              <a:latin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124</a:t>
            </a:fld>
            <a:endParaRPr lang="fr-FR">
              <a:solidFill>
                <a:prstClr val="black">
                  <a:tint val="75000"/>
                </a:prstClr>
              </a:solidFill>
              <a:latin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125</a:t>
            </a:fld>
            <a:endParaRPr lang="fr-FR">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 id="grad1" </a:t>
            </a:r>
            <a:r>
              <a:rPr lang="fr-FR" sz="1400" b="1" dirty="0" err="1">
                <a:solidFill>
                  <a:prstClr val="black"/>
                </a:solidFill>
                <a:latin typeface="Calibri"/>
              </a:rPr>
              <a:t>cx</a:t>
            </a:r>
            <a:r>
              <a:rPr lang="fr-FR" sz="1400" b="1" dirty="0">
                <a:solidFill>
                  <a:prstClr val="black"/>
                </a:solidFill>
                <a:latin typeface="Calibri"/>
              </a:rPr>
              <a:t>="50%" </a:t>
            </a:r>
            <a:r>
              <a:rPr lang="fr-FR" sz="1400" b="1" dirty="0" err="1">
                <a:solidFill>
                  <a:prstClr val="black"/>
                </a:solidFill>
                <a:latin typeface="Calibri"/>
              </a:rPr>
              <a:t>cy</a:t>
            </a:r>
            <a:r>
              <a:rPr lang="fr-FR" sz="1400" b="1" dirty="0">
                <a:solidFill>
                  <a:prstClr val="black"/>
                </a:solidFill>
                <a:latin typeface="Calibri"/>
              </a:rPr>
              <a:t>="50%"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a:t>
            </a:r>
            <a:r>
              <a:rPr lang="en-US" sz="1400" b="1" dirty="0" err="1">
                <a:solidFill>
                  <a:prstClr val="black"/>
                </a:solidFill>
                <a:latin typeface="Calibri"/>
              </a:rPr>
              <a:t>darksilver</a:t>
            </a:r>
            <a:r>
              <a:rPr lang="en-US" sz="1400" b="1" dirty="0">
                <a:solidFill>
                  <a:prstClr val="black"/>
                </a:solidFill>
                <a:latin typeface="Calibri"/>
              </a:rPr>
              <a:t>“</a:t>
            </a:r>
          </a:p>
          <a:p>
            <a:r>
              <a:rPr lang="en-US" sz="1400" b="1" dirty="0">
                <a:solidFill>
                  <a:prstClr val="black"/>
                </a:solidFill>
                <a:latin typeface="Calibri"/>
              </a:rPr>
              <a:t>			         stop-opacity="1"/&gt;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&gt;</a:t>
            </a:r>
          </a:p>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126</a:t>
            </a:fld>
            <a:endParaRPr lang="fr-FR">
              <a:solidFill>
                <a:prstClr val="black">
                  <a:tint val="75000"/>
                </a:prstClr>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127</a:t>
            </a:fld>
            <a:endParaRPr lang="fr-FR">
              <a:solidFill>
                <a:prstClr val="black">
                  <a:tint val="75000"/>
                </a:prstClr>
              </a:solidFill>
              <a:latin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128</a:t>
            </a:fld>
            <a:endParaRPr lang="fr-FR">
              <a:solidFill>
                <a:prstClr val="black">
                  <a:tint val="75000"/>
                </a:prstClr>
              </a:solidFill>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a16="http://schemas.microsoft.com/office/drawing/2014/main"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a16="http://schemas.microsoft.com/office/drawing/2014/main"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a16="http://schemas.microsoft.com/office/drawing/2014/main"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a16="http://schemas.microsoft.com/office/drawing/2014/main"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a:t>
            </a:r>
            <a:r>
              <a:rPr lang="fr-FR" sz="2400" dirty="0" err="1"/>
              <a:t>builder</a:t>
            </a:r>
            <a:r>
              <a:rPr lang="fr-FR" sz="2400" dirty="0"/>
              <a:t> pourrait avoir un sens à être servie avec apache</a:t>
            </a:r>
          </a:p>
          <a:p>
            <a:pPr marL="742950" lvl="1" indent="-285750">
              <a:buFont typeface="Arial" panose="020B0604020202020204" pitchFamily="34" charset="0"/>
              <a:buChar char="•"/>
            </a:pPr>
            <a:r>
              <a:rPr lang="fr-FR" sz="2400" dirty="0"/>
              <a:t>La couche </a:t>
            </a:r>
            <a:r>
              <a:rPr lang="fr-FR" sz="2400" dirty="0" err="1"/>
              <a:t>php</a:t>
            </a:r>
            <a:r>
              <a:rPr lang="fr-FR" sz="2400" dirty="0"/>
              <a:t>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node,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err="1"/>
              <a:t>roles</a:t>
            </a:r>
            <a:endParaRPr lang="fr-FR" sz="4800" dirty="0"/>
          </a:p>
          <a:p>
            <a:r>
              <a:rPr lang="fr-FR" sz="4800" dirty="0"/>
              <a:t>servir les fichier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err="1"/>
              <a:t>Pré-configure</a:t>
            </a:r>
            <a:r>
              <a:rPr lang="fr-FR" dirty="0"/>
              <a:t>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a:t>
            </a:r>
            <a:r>
              <a:rPr lang="fr-FR" sz="2600" b="1" dirty="0" err="1"/>
              <a:t>install</a:t>
            </a:r>
            <a:r>
              <a:rPr lang="fr-FR" sz="2600" b="1" dirty="0"/>
              <a:t> </a:t>
            </a:r>
            <a:r>
              <a:rPr lang="fr-FR" dirty="0"/>
              <a:t>–g  </a:t>
            </a:r>
            <a:r>
              <a:rPr lang="fr-FR" sz="260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err="1"/>
              <a:t>devDepencies</a:t>
            </a:r>
            <a:endParaRPr lang="fr-FR" dirty="0"/>
          </a:p>
          <a:p>
            <a:pPr algn="ctr"/>
            <a:r>
              <a:rPr lang="fr-FR" dirty="0" err="1"/>
              <a:t>dependencies</a:t>
            </a:r>
            <a:endParaRPr lang="fr-FR" dirty="0"/>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install</a:t>
            </a:r>
            <a:r>
              <a:rPr lang="fr-FR" dirty="0"/>
              <a:t>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5" name="Groupe 4">
            <a:extLst>
              <a:ext uri="{FF2B5EF4-FFF2-40B4-BE49-F238E27FC236}">
                <a16:creationId xmlns:a16="http://schemas.microsoft.com/office/drawing/2014/main"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a:t>
            </a:r>
            <a:r>
              <a:rPr lang="fr-FR" dirty="0" err="1"/>
              <a:t>jsx</a:t>
            </a:r>
            <a:r>
              <a:rPr lang="fr-FR" dirty="0"/>
              <a:t> </a:t>
            </a:r>
            <a:r>
              <a:rPr lang="fr-FR" dirty="0" err="1"/>
              <a:t>snippet</a:t>
            </a:r>
            <a:endParaRPr lang="fr-FR" dirty="0"/>
          </a:p>
          <a:p>
            <a:pPr lvl="1"/>
            <a:r>
              <a:rPr lang="fr-FR" dirty="0"/>
              <a:t>Snippets</a:t>
            </a:r>
          </a:p>
          <a:p>
            <a:pPr lvl="1"/>
            <a:r>
              <a:rPr lang="fr-FR" dirty="0" err="1"/>
              <a:t>esLint</a:t>
            </a:r>
            <a:endParaRPr lang="fr-FR" dirty="0"/>
          </a:p>
          <a:p>
            <a:r>
              <a:rPr lang="fr-FR" dirty="0" err="1"/>
              <a:t>Typescript</a:t>
            </a:r>
            <a:r>
              <a:rPr lang="fr-FR" dirty="0"/>
              <a:t> react code </a:t>
            </a:r>
            <a:r>
              <a:rPr lang="fr-FR" dirty="0" err="1"/>
              <a:t>snippet</a:t>
            </a:r>
            <a:endParaRPr lang="fr-FR" dirty="0"/>
          </a:p>
          <a:p>
            <a:pPr lvl="1"/>
            <a:r>
              <a:rPr lang="fr-FR" dirty="0"/>
              <a:t>Snippets</a:t>
            </a:r>
          </a:p>
          <a:p>
            <a:pPr lvl="1"/>
            <a:r>
              <a:rPr lang="fr-FR" dirty="0" err="1"/>
              <a:t>TsLint</a:t>
            </a:r>
            <a:endParaRPr lang="fr-FR" dirty="0"/>
          </a:p>
        </p:txBody>
      </p:sp>
      <p:pic>
        <p:nvPicPr>
          <p:cNvPr id="10" name="Espace réservé du contenu 9">
            <a:extLst>
              <a:ext uri="{FF2B5EF4-FFF2-40B4-BE49-F238E27FC236}">
                <a16:creationId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E09137-DF91-4CD4-B11A-14929FF877BF}"/>
              </a:ext>
            </a:extLst>
          </p:cNvPr>
          <p:cNvSpPr>
            <a:spLocks noGrp="1"/>
          </p:cNvSpPr>
          <p:nvPr>
            <p:ph type="title"/>
          </p:nvPr>
        </p:nvSpPr>
        <p:spPr/>
        <p:txBody>
          <a:bodyPr/>
          <a:lstStyle/>
          <a:p>
            <a:r>
              <a:rPr lang="fr-FR" dirty="0" err="1"/>
              <a:t>Typescript</a:t>
            </a:r>
            <a:r>
              <a:rPr lang="fr-FR" dirty="0"/>
              <a:t> react snippets</a:t>
            </a:r>
          </a:p>
        </p:txBody>
      </p:sp>
      <p:graphicFrame>
        <p:nvGraphicFramePr>
          <p:cNvPr id="6" name="Espace réservé du contenu 5">
            <a:extLst>
              <a:ext uri="{FF2B5EF4-FFF2-40B4-BE49-F238E27FC236}">
                <a16:creationId xmlns:a16="http://schemas.microsoft.com/office/drawing/2014/main"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a16="http://schemas.microsoft.com/office/drawing/2014/main" val="1624622117"/>
                    </a:ext>
                  </a:extLst>
                </a:gridCol>
                <a:gridCol w="4562837">
                  <a:extLst>
                    <a:ext uri="{9D8B030D-6E8A-4147-A177-3AD203B41FA5}">
                      <a16:colId xmlns:a16="http://schemas.microsoft.com/office/drawing/2014/main" val="3056854375"/>
                    </a:ext>
                  </a:extLst>
                </a:gridCol>
              </a:tblGrid>
              <a:tr h="181705">
                <a:tc>
                  <a:txBody>
                    <a:bodyPr/>
                    <a:lstStyle/>
                    <a:p>
                      <a:pPr algn="r"/>
                      <a:r>
                        <a:rPr lang="fr-FR" sz="160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2017636303"/>
                  </a:ext>
                </a:extLst>
              </a:tr>
              <a:tr h="316579">
                <a:tc>
                  <a:txBody>
                    <a:bodyPr/>
                    <a:lstStyle/>
                    <a:p>
                      <a:pPr algn="r"/>
                      <a:r>
                        <a:rPr lang="fr-FR" sz="160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958517887"/>
                  </a:ext>
                </a:extLst>
              </a:tr>
              <a:tr h="316579">
                <a:tc>
                  <a:txBody>
                    <a:bodyPr/>
                    <a:lstStyle/>
                    <a:p>
                      <a:pPr algn="r"/>
                      <a:r>
                        <a:rPr lang="fr-FR" sz="1600">
                          <a:effectLst/>
                        </a:rPr>
                        <a:t>tsrcjc→</a:t>
                      </a:r>
                    </a:p>
                  </a:txBody>
                  <a:tcPr marL="46831" marR="46831" marT="23416" marB="23416" anchor="ctr">
                    <a:lnL>
                      <a:noFill/>
                    </a:lnL>
                    <a:lnR>
                      <a:noFill/>
                    </a:lnR>
                    <a:lnT>
                      <a:noFill/>
                    </a:lnT>
                    <a:lnB>
                      <a:noFill/>
                    </a:lnB>
                  </a:tcPr>
                </a:tc>
                <a:tc>
                  <a:txBody>
                    <a:bodyPr/>
                    <a:lstStyle/>
                    <a:p>
                      <a:r>
                        <a:rPr lang="en-US" sz="160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1583768950"/>
                  </a:ext>
                </a:extLst>
              </a:tr>
              <a:tr h="181705">
                <a:tc>
                  <a:txBody>
                    <a:bodyPr/>
                    <a:lstStyle/>
                    <a:p>
                      <a:pPr algn="r"/>
                      <a:r>
                        <a:rPr lang="fr-FR" sz="1600">
                          <a:effectLst/>
                        </a:rPr>
                        <a:t>tsrpcc→</a:t>
                      </a:r>
                    </a:p>
                  </a:txBody>
                  <a:tcPr marL="46831" marR="46831" marT="23416" marB="23416" anchor="ctr">
                    <a:lnL>
                      <a:noFill/>
                    </a:lnL>
                    <a:lnR>
                      <a:noFill/>
                    </a:lnR>
                    <a:lnT>
                      <a:noFill/>
                    </a:lnT>
                    <a:lnB>
                      <a:noFill/>
                    </a:lnB>
                  </a:tcPr>
                </a:tc>
                <a:tc>
                  <a:txBody>
                    <a:bodyPr/>
                    <a:lstStyle/>
                    <a:p>
                      <a:r>
                        <a:rPr lang="fr-FR" sz="1600">
                          <a:effectLst/>
                        </a:rPr>
                        <a:t>class purecomponent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1457301759"/>
                  </a:ext>
                </a:extLst>
              </a:tr>
              <a:tr h="316579">
                <a:tc>
                  <a:txBody>
                    <a:bodyPr/>
                    <a:lstStyle/>
                    <a:p>
                      <a:pPr algn="r"/>
                      <a:r>
                        <a:rPr lang="fr-FR" sz="1600">
                          <a:effectLst/>
                        </a:rPr>
                        <a:t>tsrpcjc→</a:t>
                      </a:r>
                    </a:p>
                  </a:txBody>
                  <a:tcPr marL="46831" marR="46831" marT="23416" marB="23416" anchor="ctr">
                    <a:lnL>
                      <a:noFill/>
                    </a:lnL>
                    <a:lnR>
                      <a:noFill/>
                    </a:lnR>
                    <a:lnT>
                      <a:noFill/>
                    </a:lnT>
                    <a:lnB>
                      <a:noFill/>
                    </a:lnB>
                  </a:tcPr>
                </a:tc>
                <a:tc>
                  <a:txBody>
                    <a:bodyPr/>
                    <a:lstStyle/>
                    <a:p>
                      <a:r>
                        <a:rPr lang="en-US" sz="160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2557833097"/>
                  </a:ext>
                </a:extLst>
              </a:tr>
              <a:tr h="181705">
                <a:tc>
                  <a:txBody>
                    <a:bodyPr/>
                    <a:lstStyle/>
                    <a:p>
                      <a:pPr algn="r"/>
                      <a:r>
                        <a:rPr lang="fr-FR" sz="1600">
                          <a:effectLst/>
                        </a:rPr>
                        <a:t>tsrpfc</a:t>
                      </a:r>
                    </a:p>
                  </a:txBody>
                  <a:tcPr marL="46831" marR="46831" marT="23416" marB="23416" anchor="ctr">
                    <a:lnL>
                      <a:noFill/>
                    </a:lnL>
                    <a:lnR>
                      <a:noFill/>
                    </a:lnR>
                    <a:lnT>
                      <a:noFill/>
                    </a:lnT>
                    <a:lnB>
                      <a:noFill/>
                    </a:lnB>
                  </a:tcPr>
                </a:tc>
                <a:tc>
                  <a:txBody>
                    <a:bodyPr/>
                    <a:lstStyle/>
                    <a:p>
                      <a:r>
                        <a:rPr lang="fr-FR" sz="1600">
                          <a:effectLst/>
                        </a:rPr>
                        <a:t>pure function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3998313813"/>
                  </a:ext>
                </a:extLst>
              </a:tr>
              <a:tr h="181705">
                <a:tc>
                  <a:txBody>
                    <a:bodyPr/>
                    <a:lstStyle/>
                    <a:p>
                      <a:pPr algn="r"/>
                      <a:r>
                        <a:rPr lang="fr-FR" sz="1600">
                          <a:effectLst/>
                        </a:rPr>
                        <a:t>tsdrpfc</a:t>
                      </a:r>
                    </a:p>
                  </a:txBody>
                  <a:tcPr marL="46831" marR="46831" marT="23416" marB="23416" anchor="ctr">
                    <a:lnL>
                      <a:noFill/>
                    </a:lnL>
                    <a:lnR>
                      <a:noFill/>
                    </a:lnR>
                    <a:lnT>
                      <a:noFill/>
                    </a:lnT>
                    <a:lnB>
                      <a:noFill/>
                    </a:lnB>
                  </a:tcPr>
                </a:tc>
                <a:tc>
                  <a:txBody>
                    <a:bodyPr/>
                    <a:lstStyle/>
                    <a:p>
                      <a:r>
                        <a:rPr lang="en-US" sz="160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a16="http://schemas.microsoft.com/office/drawing/2014/main" val="2950982673"/>
                  </a:ext>
                </a:extLst>
              </a:tr>
              <a:tr h="181705">
                <a:tc>
                  <a:txBody>
                    <a:bodyPr/>
                    <a:lstStyle/>
                    <a:p>
                      <a:pPr algn="r"/>
                      <a:r>
                        <a:rPr lang="fr-FR" sz="1600">
                          <a:effectLst/>
                        </a:rPr>
                        <a:t>tsrsfc</a:t>
                      </a:r>
                    </a:p>
                  </a:txBody>
                  <a:tcPr marL="46831" marR="46831" marT="23416" marB="23416" anchor="ctr">
                    <a:lnL>
                      <a:noFill/>
                    </a:lnL>
                    <a:lnR>
                      <a:noFill/>
                    </a:lnR>
                    <a:lnT>
                      <a:noFill/>
                    </a:lnT>
                    <a:lnB>
                      <a:noFill/>
                    </a:lnB>
                  </a:tcPr>
                </a:tc>
                <a:tc>
                  <a:txBody>
                    <a:bodyPr/>
                    <a:lstStyle/>
                    <a:p>
                      <a:r>
                        <a:rPr lang="fr-FR" sz="1600">
                          <a:effectLst/>
                        </a:rPr>
                        <a:t>stateless functional component</a:t>
                      </a:r>
                    </a:p>
                  </a:txBody>
                  <a:tcPr marL="46831" marR="46831" marT="23416" marB="23416" anchor="ctr">
                    <a:lnL>
                      <a:noFill/>
                    </a:lnL>
                    <a:lnR>
                      <a:noFill/>
                    </a:lnR>
                    <a:lnT>
                      <a:noFill/>
                    </a:lnT>
                    <a:lnB>
                      <a:noFill/>
                    </a:lnB>
                  </a:tcPr>
                </a:tc>
                <a:extLst>
                  <a:ext uri="{0D108BD9-81ED-4DB2-BD59-A6C34878D82A}">
                    <a16:rowId xmlns:a16="http://schemas.microsoft.com/office/drawing/2014/main" val="214492136"/>
                  </a:ext>
                </a:extLst>
              </a:tr>
              <a:tr h="181705">
                <a:tc>
                  <a:txBody>
                    <a:bodyPr/>
                    <a:lstStyle/>
                    <a:p>
                      <a:pPr algn="r"/>
                      <a:r>
                        <a:rPr lang="fr-FR" sz="1600">
                          <a:effectLst/>
                        </a:rPr>
                        <a:t>conc→</a:t>
                      </a:r>
                    </a:p>
                  </a:txBody>
                  <a:tcPr marL="46831" marR="46831" marT="23416" marB="23416" anchor="ctr">
                    <a:lnL>
                      <a:noFill/>
                    </a:lnL>
                    <a:lnR>
                      <a:noFill/>
                    </a:lnR>
                    <a:lnT>
                      <a:noFill/>
                    </a:lnT>
                    <a:lnB>
                      <a:noFill/>
                    </a:lnB>
                  </a:tcPr>
                </a:tc>
                <a:tc>
                  <a:txBody>
                    <a:bodyPr/>
                    <a:lstStyle/>
                    <a:p>
                      <a:r>
                        <a:rPr lang="en-US" sz="160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a16="http://schemas.microsoft.com/office/drawing/2014/main" val="3580329946"/>
                  </a:ext>
                </a:extLst>
              </a:tr>
              <a:tr h="181705">
                <a:tc>
                  <a:txBody>
                    <a:bodyPr/>
                    <a:lstStyle/>
                    <a:p>
                      <a:pPr algn="r"/>
                      <a:r>
                        <a:rPr lang="fr-FR" sz="1600">
                          <a:effectLst/>
                        </a:rPr>
                        <a:t>cwm→</a:t>
                      </a:r>
                    </a:p>
                  </a:txBody>
                  <a:tcPr marL="46831" marR="46831" marT="23416" marB="23416" anchor="ctr">
                    <a:lnL>
                      <a:noFill/>
                    </a:lnL>
                    <a:lnR>
                      <a:noFill/>
                    </a:lnR>
                    <a:lnT>
                      <a:noFill/>
                    </a:lnT>
                    <a:lnB>
                      <a:noFill/>
                    </a:lnB>
                  </a:tcPr>
                </a:tc>
                <a:tc>
                  <a:txBody>
                    <a:bodyPr/>
                    <a:lstStyle/>
                    <a:p>
                      <a:r>
                        <a:rPr lang="fr-FR" sz="1600">
                          <a:effectLst/>
                        </a:rPr>
                        <a:t>componentWillMount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1233413632"/>
                  </a:ext>
                </a:extLst>
              </a:tr>
              <a:tr h="181705">
                <a:tc>
                  <a:txBody>
                    <a:bodyPr/>
                    <a:lstStyle/>
                    <a:p>
                      <a:pPr algn="r"/>
                      <a:r>
                        <a:rPr lang="fr-FR" sz="1600">
                          <a:effectLst/>
                        </a:rPr>
                        <a:t>ren→</a:t>
                      </a:r>
                    </a:p>
                  </a:txBody>
                  <a:tcPr marL="46831" marR="46831" marT="23416" marB="23416" anchor="ctr">
                    <a:lnL>
                      <a:noFill/>
                    </a:lnL>
                    <a:lnR>
                      <a:noFill/>
                    </a:lnR>
                    <a:lnT>
                      <a:noFill/>
                    </a:lnT>
                    <a:lnB>
                      <a:noFill/>
                    </a:lnB>
                  </a:tcPr>
                </a:tc>
                <a:tc>
                  <a:txBody>
                    <a:bodyPr/>
                    <a:lstStyle/>
                    <a:p>
                      <a:r>
                        <a:rPr lang="fr-FR" sz="1600">
                          <a:effectLst/>
                        </a:rPr>
                        <a:t>render method</a:t>
                      </a:r>
                    </a:p>
                  </a:txBody>
                  <a:tcPr marL="46831" marR="46831" marT="23416" marB="23416" anchor="ctr">
                    <a:lnL>
                      <a:noFill/>
                    </a:lnL>
                    <a:lnR>
                      <a:noFill/>
                    </a:lnR>
                    <a:lnT>
                      <a:noFill/>
                    </a:lnT>
                    <a:lnB>
                      <a:noFill/>
                    </a:lnB>
                  </a:tcPr>
                </a:tc>
                <a:extLst>
                  <a:ext uri="{0D108BD9-81ED-4DB2-BD59-A6C34878D82A}">
                    <a16:rowId xmlns:a16="http://schemas.microsoft.com/office/drawing/2014/main" val="1616245022"/>
                  </a:ext>
                </a:extLst>
              </a:tr>
              <a:tr h="181705">
                <a:tc>
                  <a:txBody>
                    <a:bodyPr/>
                    <a:lstStyle/>
                    <a:p>
                      <a:pPr algn="r"/>
                      <a:r>
                        <a:rPr lang="fr-FR" sz="1600">
                          <a:effectLst/>
                        </a:rPr>
                        <a:t>cdm→</a:t>
                      </a:r>
                    </a:p>
                  </a:txBody>
                  <a:tcPr marL="46831" marR="46831" marT="23416" marB="23416" anchor="ctr">
                    <a:lnL>
                      <a:noFill/>
                    </a:lnL>
                    <a:lnR>
                      <a:noFill/>
                    </a:lnR>
                    <a:lnT>
                      <a:noFill/>
                    </a:lnT>
                    <a:lnB>
                      <a:noFill/>
                    </a:lnB>
                  </a:tcPr>
                </a:tc>
                <a:tc>
                  <a:txBody>
                    <a:bodyPr/>
                    <a:lstStyle/>
                    <a:p>
                      <a:r>
                        <a:rPr lang="fr-FR" sz="1600">
                          <a:effectLst/>
                        </a:rPr>
                        <a:t>componentDidMount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4278602489"/>
                  </a:ext>
                </a:extLst>
              </a:tr>
              <a:tr h="181705">
                <a:tc>
                  <a:txBody>
                    <a:bodyPr/>
                    <a:lstStyle/>
                    <a:p>
                      <a:pPr algn="r"/>
                      <a:r>
                        <a:rPr lang="fr-FR" sz="1600">
                          <a:effectLst/>
                        </a:rPr>
                        <a:t>cwrp→</a:t>
                      </a:r>
                    </a:p>
                  </a:txBody>
                  <a:tcPr marL="46831" marR="46831" marT="23416" marB="23416" anchor="ctr">
                    <a:lnL>
                      <a:noFill/>
                    </a:lnL>
                    <a:lnR>
                      <a:noFill/>
                    </a:lnR>
                    <a:lnT>
                      <a:noFill/>
                    </a:lnT>
                    <a:lnB>
                      <a:noFill/>
                    </a:lnB>
                  </a:tcPr>
                </a:tc>
                <a:tc>
                  <a:txBody>
                    <a:bodyPr/>
                    <a:lstStyle/>
                    <a:p>
                      <a:r>
                        <a:rPr lang="fr-FR" sz="1600" dirty="0" err="1">
                          <a:effectLst/>
                        </a:rPr>
                        <a:t>componentWillReceiveProps</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val="602346068"/>
                  </a:ext>
                </a:extLst>
              </a:tr>
            </a:tbl>
          </a:graphicData>
        </a:graphic>
      </p:graphicFrame>
      <p:graphicFrame>
        <p:nvGraphicFramePr>
          <p:cNvPr id="7" name="Espace réservé du contenu 6">
            <a:extLst>
              <a:ext uri="{FF2B5EF4-FFF2-40B4-BE49-F238E27FC236}">
                <a16:creationId xmlns:a16="http://schemas.microsoft.com/office/drawing/2014/main"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a16="http://schemas.microsoft.com/office/drawing/2014/main" val="1740670205"/>
                    </a:ext>
                  </a:extLst>
                </a:gridCol>
                <a:gridCol w="4648923">
                  <a:extLst>
                    <a:ext uri="{9D8B030D-6E8A-4147-A177-3AD203B41FA5}">
                      <a16:colId xmlns:a16="http://schemas.microsoft.com/office/drawing/2014/main" val="2675887052"/>
                    </a:ext>
                  </a:extLst>
                </a:gridCol>
              </a:tblGrid>
              <a:tr h="270332">
                <a:tc>
                  <a:txBody>
                    <a:bodyPr/>
                    <a:lstStyle/>
                    <a:p>
                      <a:pPr algn="r"/>
                      <a:r>
                        <a:rPr lang="fr-FR" sz="1600">
                          <a:effectLst/>
                        </a:rPr>
                        <a:t>scu→</a:t>
                      </a:r>
                    </a:p>
                  </a:txBody>
                  <a:tcPr marL="46831" marR="46831" marT="23416" marB="23416" anchor="ctr">
                    <a:lnL>
                      <a:noFill/>
                    </a:lnL>
                    <a:lnR>
                      <a:noFill/>
                    </a:lnR>
                    <a:lnT>
                      <a:noFill/>
                    </a:lnT>
                    <a:lnB>
                      <a:noFill/>
                    </a:lnB>
                  </a:tcPr>
                </a:tc>
                <a:tc>
                  <a:txBody>
                    <a:bodyPr/>
                    <a:lstStyle/>
                    <a:p>
                      <a:r>
                        <a:rPr lang="fr-FR" sz="1600">
                          <a:effectLst/>
                        </a:rPr>
                        <a:t>shouldComponentUpdate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826631462"/>
                  </a:ext>
                </a:extLst>
              </a:tr>
              <a:tr h="270332">
                <a:tc>
                  <a:txBody>
                    <a:bodyPr/>
                    <a:lstStyle/>
                    <a:p>
                      <a:pPr algn="r"/>
                      <a:r>
                        <a:rPr lang="fr-FR" sz="1600">
                          <a:effectLst/>
                        </a:rPr>
                        <a:t>cwu→</a:t>
                      </a:r>
                    </a:p>
                  </a:txBody>
                  <a:tcPr marL="46831" marR="46831" marT="23416" marB="23416" anchor="ctr">
                    <a:lnL>
                      <a:noFill/>
                    </a:lnL>
                    <a:lnR>
                      <a:noFill/>
                    </a:lnR>
                    <a:lnT>
                      <a:noFill/>
                    </a:lnT>
                    <a:lnB>
                      <a:noFill/>
                    </a:lnB>
                  </a:tcPr>
                </a:tc>
                <a:tc>
                  <a:txBody>
                    <a:bodyPr/>
                    <a:lstStyle/>
                    <a:p>
                      <a:r>
                        <a:rPr lang="fr-FR" sz="1600">
                          <a:effectLst/>
                        </a:rPr>
                        <a:t>componentWillUpdate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575802465"/>
                  </a:ext>
                </a:extLst>
              </a:tr>
              <a:tr h="270332">
                <a:tc>
                  <a:txBody>
                    <a:bodyPr/>
                    <a:lstStyle/>
                    <a:p>
                      <a:pPr algn="r"/>
                      <a:r>
                        <a:rPr lang="fr-FR" sz="1600">
                          <a:effectLst/>
                        </a:rPr>
                        <a:t>cdu→</a:t>
                      </a:r>
                    </a:p>
                  </a:txBody>
                  <a:tcPr marL="46831" marR="46831" marT="23416" marB="23416" anchor="ctr">
                    <a:lnL>
                      <a:noFill/>
                    </a:lnL>
                    <a:lnR>
                      <a:noFill/>
                    </a:lnR>
                    <a:lnT>
                      <a:noFill/>
                    </a:lnT>
                    <a:lnB>
                      <a:noFill/>
                    </a:lnB>
                  </a:tcPr>
                </a:tc>
                <a:tc>
                  <a:txBody>
                    <a:bodyPr/>
                    <a:lstStyle/>
                    <a:p>
                      <a:r>
                        <a:rPr lang="fr-FR" sz="1600">
                          <a:effectLst/>
                        </a:rPr>
                        <a:t>componentDidUpdate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170845529"/>
                  </a:ext>
                </a:extLst>
              </a:tr>
              <a:tr h="270332">
                <a:tc>
                  <a:txBody>
                    <a:bodyPr/>
                    <a:lstStyle/>
                    <a:p>
                      <a:pPr algn="r"/>
                      <a:r>
                        <a:rPr lang="fr-FR" sz="1600">
                          <a:effectLst/>
                        </a:rPr>
                        <a:t>cwum→</a:t>
                      </a:r>
                    </a:p>
                  </a:txBody>
                  <a:tcPr marL="46831" marR="46831" marT="23416" marB="23416" anchor="ctr">
                    <a:lnL>
                      <a:noFill/>
                    </a:lnL>
                    <a:lnR>
                      <a:noFill/>
                    </a:lnR>
                    <a:lnT>
                      <a:noFill/>
                    </a:lnT>
                    <a:lnB>
                      <a:noFill/>
                    </a:lnB>
                  </a:tcPr>
                </a:tc>
                <a:tc>
                  <a:txBody>
                    <a:bodyPr/>
                    <a:lstStyle/>
                    <a:p>
                      <a:r>
                        <a:rPr lang="fr-FR" sz="1600" dirty="0" err="1">
                          <a:effectLst/>
                        </a:rPr>
                        <a:t>componentWillUnmount</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val="1460092405"/>
                  </a:ext>
                </a:extLst>
              </a:tr>
              <a:tr h="270332">
                <a:tc>
                  <a:txBody>
                    <a:bodyPr/>
                    <a:lstStyle/>
                    <a:p>
                      <a:pPr algn="r"/>
                      <a:r>
                        <a:rPr lang="fr-FR" sz="1600">
                          <a:effectLst/>
                        </a:rPr>
                        <a:t>gdsfp→</a:t>
                      </a:r>
                    </a:p>
                  </a:txBody>
                  <a:tcPr marL="46831" marR="46831" marT="23416" marB="23416" anchor="ctr">
                    <a:lnL>
                      <a:noFill/>
                    </a:lnL>
                    <a:lnR>
                      <a:noFill/>
                    </a:lnR>
                    <a:lnT>
                      <a:noFill/>
                    </a:lnT>
                    <a:lnB>
                      <a:noFill/>
                    </a:lnB>
                  </a:tcPr>
                </a:tc>
                <a:tc>
                  <a:txBody>
                    <a:bodyPr/>
                    <a:lstStyle/>
                    <a:p>
                      <a:r>
                        <a:rPr lang="fr-FR" sz="1600">
                          <a:effectLst/>
                        </a:rPr>
                        <a:t>getDerivedStateFromProps method</a:t>
                      </a:r>
                    </a:p>
                  </a:txBody>
                  <a:tcPr marL="46831" marR="46831" marT="23416" marB="23416" anchor="ctr">
                    <a:lnL>
                      <a:noFill/>
                    </a:lnL>
                    <a:lnR>
                      <a:noFill/>
                    </a:lnR>
                    <a:lnT>
                      <a:noFill/>
                    </a:lnT>
                    <a:lnB>
                      <a:noFill/>
                    </a:lnB>
                  </a:tcPr>
                </a:tc>
                <a:extLst>
                  <a:ext uri="{0D108BD9-81ED-4DB2-BD59-A6C34878D82A}">
                    <a16:rowId xmlns:a16="http://schemas.microsoft.com/office/drawing/2014/main" val="2811985225"/>
                  </a:ext>
                </a:extLst>
              </a:tr>
              <a:tr h="270332">
                <a:tc>
                  <a:txBody>
                    <a:bodyPr/>
                    <a:lstStyle/>
                    <a:p>
                      <a:pPr algn="r"/>
                      <a:r>
                        <a:rPr lang="fr-FR" sz="1600">
                          <a:effectLst/>
                        </a:rPr>
                        <a:t>gsbu</a:t>
                      </a:r>
                    </a:p>
                  </a:txBody>
                  <a:tcPr marL="46831" marR="46831" marT="23416" marB="23416" anchor="ctr">
                    <a:lnL>
                      <a:noFill/>
                    </a:lnL>
                    <a:lnR>
                      <a:noFill/>
                    </a:lnR>
                    <a:lnT>
                      <a:noFill/>
                    </a:lnT>
                    <a:lnB>
                      <a:noFill/>
                    </a:lnB>
                  </a:tcPr>
                </a:tc>
                <a:tc>
                  <a:txBody>
                    <a:bodyPr/>
                    <a:lstStyle/>
                    <a:p>
                      <a:r>
                        <a:rPr lang="fr-FR" sz="1600">
                          <a:effectLst/>
                        </a:rPr>
                        <a:t>getSnapshotBeforeUpdate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237188567"/>
                  </a:ext>
                </a:extLst>
              </a:tr>
              <a:tr h="270332">
                <a:tc>
                  <a:txBody>
                    <a:bodyPr/>
                    <a:lstStyle/>
                    <a:p>
                      <a:pPr algn="r"/>
                      <a:r>
                        <a:rPr lang="fr-FR" sz="1600">
                          <a:effectLst/>
                        </a:rPr>
                        <a:t>sst→</a:t>
                      </a:r>
                    </a:p>
                  </a:txBody>
                  <a:tcPr marL="46831" marR="46831" marT="23416" marB="23416" anchor="ctr">
                    <a:lnL>
                      <a:noFill/>
                    </a:lnL>
                    <a:lnR>
                      <a:noFill/>
                    </a:lnR>
                    <a:lnT>
                      <a:noFill/>
                    </a:lnT>
                    <a:lnB>
                      <a:noFill/>
                    </a:lnB>
                  </a:tcPr>
                </a:tc>
                <a:tc>
                  <a:txBody>
                    <a:bodyPr/>
                    <a:lstStyle/>
                    <a:p>
                      <a:r>
                        <a:rPr lang="en-US" sz="1600">
                          <a:effectLst/>
                        </a:rPr>
                        <a:t>this.setState with object as parameter</a:t>
                      </a:r>
                    </a:p>
                  </a:txBody>
                  <a:tcPr marL="46831" marR="46831" marT="23416" marB="23416" anchor="ctr">
                    <a:lnL>
                      <a:noFill/>
                    </a:lnL>
                    <a:lnR>
                      <a:noFill/>
                    </a:lnR>
                    <a:lnT>
                      <a:noFill/>
                    </a:lnT>
                    <a:lnB>
                      <a:noFill/>
                    </a:lnB>
                  </a:tcPr>
                </a:tc>
                <a:extLst>
                  <a:ext uri="{0D108BD9-81ED-4DB2-BD59-A6C34878D82A}">
                    <a16:rowId xmlns:a16="http://schemas.microsoft.com/office/drawing/2014/main" val="2624946377"/>
                  </a:ext>
                </a:extLst>
              </a:tr>
              <a:tr h="270332">
                <a:tc>
                  <a:txBody>
                    <a:bodyPr/>
                    <a:lstStyle/>
                    <a:p>
                      <a:pPr algn="r"/>
                      <a:r>
                        <a:rPr lang="fr-FR" sz="1600">
                          <a:effectLst/>
                        </a:rPr>
                        <a:t>bnd→</a:t>
                      </a:r>
                    </a:p>
                  </a:txBody>
                  <a:tcPr marL="46831" marR="46831" marT="23416" marB="23416" anchor="ctr">
                    <a:lnL>
                      <a:noFill/>
                    </a:lnL>
                    <a:lnR>
                      <a:noFill/>
                    </a:lnR>
                    <a:lnT>
                      <a:noFill/>
                    </a:lnT>
                    <a:lnB>
                      <a:noFill/>
                    </a:lnB>
                  </a:tcPr>
                </a:tc>
                <a:tc>
                  <a:txBody>
                    <a:bodyPr/>
                    <a:lstStyle/>
                    <a:p>
                      <a:r>
                        <a:rPr lang="en-US" sz="160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223500588"/>
                  </a:ext>
                </a:extLst>
              </a:tr>
              <a:tr h="270332">
                <a:tc>
                  <a:txBody>
                    <a:bodyPr/>
                    <a:lstStyle/>
                    <a:p>
                      <a:pPr algn="r"/>
                      <a:r>
                        <a:rPr lang="fr-FR" sz="1600">
                          <a:effectLst/>
                        </a:rPr>
                        <a:t>met→</a:t>
                      </a:r>
                    </a:p>
                  </a:txBody>
                  <a:tcPr marL="46831" marR="46831" marT="23416" marB="23416" anchor="ctr">
                    <a:lnL>
                      <a:noFill/>
                    </a:lnL>
                    <a:lnR>
                      <a:noFill/>
                    </a:lnR>
                    <a:lnT>
                      <a:noFill/>
                    </a:lnT>
                    <a:lnB>
                      <a:noFill/>
                    </a:lnB>
                  </a:tcPr>
                </a:tc>
                <a:tc>
                  <a:txBody>
                    <a:bodyPr/>
                    <a:lstStyle/>
                    <a:p>
                      <a:r>
                        <a:rPr lang="fr-FR" sz="1600">
                          <a:effectLst/>
                        </a:rPr>
                        <a:t>simple method</a:t>
                      </a:r>
                    </a:p>
                  </a:txBody>
                  <a:tcPr marL="46831" marR="46831" marT="23416" marB="23416" anchor="ctr">
                    <a:lnL>
                      <a:noFill/>
                    </a:lnL>
                    <a:lnR>
                      <a:noFill/>
                    </a:lnR>
                    <a:lnT>
                      <a:noFill/>
                    </a:lnT>
                    <a:lnB>
                      <a:noFill/>
                    </a:lnB>
                  </a:tcPr>
                </a:tc>
                <a:extLst>
                  <a:ext uri="{0D108BD9-81ED-4DB2-BD59-A6C34878D82A}">
                    <a16:rowId xmlns:a16="http://schemas.microsoft.com/office/drawing/2014/main" val="2828340533"/>
                  </a:ext>
                </a:extLst>
              </a:tr>
              <a:tr h="270332">
                <a:tc>
                  <a:txBody>
                    <a:bodyPr/>
                    <a:lstStyle/>
                    <a:p>
                      <a:pPr algn="r"/>
                      <a:r>
                        <a:rPr lang="fr-FR" sz="1600">
                          <a:effectLst/>
                        </a:rPr>
                        <a:t>tscntr→</a:t>
                      </a:r>
                    </a:p>
                  </a:txBody>
                  <a:tcPr marL="46831" marR="46831" marT="23416" marB="23416" anchor="ctr">
                    <a:lnL>
                      <a:noFill/>
                    </a:lnL>
                    <a:lnR>
                      <a:noFill/>
                    </a:lnR>
                    <a:lnT>
                      <a:noFill/>
                    </a:lnT>
                    <a:lnB>
                      <a:noFill/>
                    </a:lnB>
                  </a:tcPr>
                </a:tc>
                <a:tc>
                  <a:txBody>
                    <a:bodyPr/>
                    <a:lstStyle/>
                    <a:p>
                      <a:r>
                        <a:rPr lang="fr-FR" sz="1600">
                          <a:effectLst/>
                        </a:rPr>
                        <a:t>react redux container skeleton</a:t>
                      </a:r>
                    </a:p>
                  </a:txBody>
                  <a:tcPr marL="46831" marR="46831" marT="23416" marB="23416" anchor="ctr">
                    <a:lnL>
                      <a:noFill/>
                    </a:lnL>
                    <a:lnR>
                      <a:noFill/>
                    </a:lnR>
                    <a:lnT>
                      <a:noFill/>
                    </a:lnT>
                    <a:lnB>
                      <a:noFill/>
                    </a:lnB>
                  </a:tcPr>
                </a:tc>
                <a:extLst>
                  <a:ext uri="{0D108BD9-81ED-4DB2-BD59-A6C34878D82A}">
                    <a16:rowId xmlns:a16="http://schemas.microsoft.com/office/drawing/2014/main" val="908406810"/>
                  </a:ext>
                </a:extLst>
              </a:tr>
              <a:tr h="270332">
                <a:tc>
                  <a:txBody>
                    <a:bodyPr/>
                    <a:lstStyle/>
                    <a:p>
                      <a:pPr algn="r"/>
                      <a:r>
                        <a:rPr lang="fr-FR" sz="1600">
                          <a:effectLst/>
                        </a:rPr>
                        <a:t>imt</a:t>
                      </a:r>
                    </a:p>
                  </a:txBody>
                  <a:tcPr marL="46831" marR="46831" marT="23416" marB="23416" anchor="ctr">
                    <a:lnL>
                      <a:noFill/>
                    </a:lnL>
                    <a:lnR>
                      <a:noFill/>
                    </a:lnR>
                    <a:lnT>
                      <a:noFill/>
                    </a:lnT>
                    <a:lnB>
                      <a:noFill/>
                    </a:lnB>
                  </a:tcPr>
                </a:tc>
                <a:tc>
                  <a:txBody>
                    <a:bodyPr/>
                    <a:lstStyle/>
                    <a:p>
                      <a:r>
                        <a:rPr lang="fr-FR" sz="1600" dirty="0" err="1">
                          <a:effectLst/>
                        </a:rPr>
                        <a:t>create</a:t>
                      </a:r>
                      <a:r>
                        <a:rPr lang="fr-FR" sz="1600" dirty="0">
                          <a:effectLst/>
                        </a:rPr>
                        <a:t> a import</a:t>
                      </a:r>
                    </a:p>
                  </a:txBody>
                  <a:tcPr marL="46831" marR="46831" marT="23416" marB="23416" anchor="ctr">
                    <a:lnL>
                      <a:noFill/>
                    </a:lnL>
                    <a:lnR>
                      <a:noFill/>
                    </a:lnR>
                    <a:lnT>
                      <a:noFill/>
                    </a:lnT>
                    <a:lnB>
                      <a:noFill/>
                    </a:lnB>
                  </a:tcPr>
                </a:tc>
                <a:extLst>
                  <a:ext uri="{0D108BD9-81ED-4DB2-BD59-A6C34878D82A}">
                    <a16:rowId xmlns:a16="http://schemas.microsoft.com/office/drawing/2014/main"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normAutofit lnSpcReduction="10000"/>
          </a:bodyPr>
          <a:lstStyle/>
          <a:p>
            <a:r>
              <a:rPr lang="fr-FR" dirty="0"/>
              <a:t>Tous les nouveaux navigateur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a:t>
            </a:r>
            <a:r>
              <a:rPr lang="fr-FR" dirty="0" err="1"/>
              <a:t>maVariable</a:t>
            </a:r>
            <a:r>
              <a:rPr lang="fr-FR" dirty="0"/>
              <a:t>)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a16="http://schemas.microsoft.com/office/drawing/2014/main"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err="1"/>
              <a:t>Yarn</a:t>
            </a:r>
            <a:endParaRPr lang="fr-FR" dirty="0"/>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a16="http://schemas.microsoft.com/office/drawing/2014/main"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public,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3716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2" name="Espace réservé pour une image  1">
            <a:extLst>
              <a:ext uri="{FF2B5EF4-FFF2-40B4-BE49-F238E27FC236}">
                <a16:creationId xmlns:a16="http://schemas.microsoft.com/office/drawing/2014/main"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err="1">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err="1"/>
              <a:t>Jp</a:t>
            </a:r>
            <a:r>
              <a:rPr lang="fr-FR" sz="2400" dirty="0"/>
              <a:t>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a:t>
            </a:r>
            <a:r>
              <a:rPr lang="fr-FR" sz="2400" dirty="0" err="1"/>
              <a:t>jp</a:t>
            </a:r>
            <a:r>
              <a:rPr lang="fr-FR" sz="2400" dirty="0"/>
              <a:t>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a:t>
            </a:r>
            <a:r>
              <a:rPr lang="fr-FR" sz="1600" dirty="0" err="1"/>
              <a:t>etre</a:t>
            </a:r>
            <a:r>
              <a:rPr lang="fr-FR" sz="1600" dirty="0"/>
              <a:t> fait</a:t>
            </a:r>
          </a:p>
          <a:p>
            <a:endParaRPr lang="fr-FR" sz="2400" dirty="0"/>
          </a:p>
          <a:p>
            <a:r>
              <a:rPr lang="fr-FR" sz="2400" dirty="0" err="1"/>
              <a:t>Jp</a:t>
            </a:r>
            <a:r>
              <a:rPr lang="fr-FR" sz="2400" dirty="0"/>
              <a:t>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37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dirty="0"/>
              <a:t>Async / </a:t>
            </a:r>
            <a:r>
              <a:rPr lang="fr-FR" dirty="0" err="1"/>
              <a:t>await</a:t>
            </a:r>
            <a:r>
              <a:rPr lang="fr-FR" dirty="0"/>
              <a:t> / Promise</a:t>
            </a:r>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err="1"/>
              <a:t>await</a:t>
            </a:r>
            <a:endParaRPr lang="fr-FR" b="1" dirty="0"/>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a:t>
            </a:r>
            <a:r>
              <a:rPr lang="fr-FR" sz="180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id="{37625933-933F-4701-8C77-79B3C836AC9C}"/>
              </a:ext>
            </a:extLst>
          </p:cNvPr>
          <p:cNvSpPr>
            <a:spLocks noGrp="1"/>
          </p:cNvSpPr>
          <p:nvPr>
            <p:ph idx="1"/>
          </p:nvPr>
        </p:nvSpPr>
        <p:spPr/>
        <p:txBody>
          <a:bodyPr/>
          <a:lstStyle/>
          <a:p>
            <a:r>
              <a:rPr lang="fr-FR" dirty="0"/>
              <a:t>Un </a:t>
            </a:r>
            <a:r>
              <a:rPr lang="fr-FR" dirty="0" err="1"/>
              <a:t>wrapper</a:t>
            </a:r>
            <a:r>
              <a:rPr lang="fr-FR" dirty="0"/>
              <a:t> pour les </a:t>
            </a:r>
            <a:r>
              <a:rPr lang="fr-FR" i="1" dirty="0"/>
              <a:t>High </a:t>
            </a:r>
            <a:r>
              <a:rPr lang="fr-FR" i="1" dirty="0" err="1"/>
              <a:t>Order</a:t>
            </a:r>
            <a:endParaRPr lang="fr-FR" i="1" dirty="0"/>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a16="http://schemas.microsoft.com/office/drawing/2014/main" id="{9DFD0402-DE4C-40A6-ADB7-0513FDA291A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a16="http://schemas.microsoft.com/office/drawing/2014/main"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a:t>
            </a:r>
            <a:r>
              <a:rPr lang="fr-FR" dirty="0" err="1"/>
              <a:t>sgbdr</a:t>
            </a:r>
            <a:r>
              <a:rPr lang="fr-FR" dirty="0"/>
              <a:t>, aux </a:t>
            </a:r>
            <a:r>
              <a:rPr lang="fr-FR" dirty="0" err="1"/>
              <a:t>sensors</a:t>
            </a:r>
            <a:r>
              <a:rPr lang="fr-FR" dirty="0"/>
              <a:t>,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569460"/>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a16="http://schemas.microsoft.com/office/drawing/2014/main"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a:t>
            </a:r>
            <a:r>
              <a:rPr lang="fr-FR" sz="1900" dirty="0" err="1"/>
              <a:t>WebServiceDefinitionLayer</a:t>
            </a:r>
            <a:r>
              <a:rPr lang="fr-FR" sz="1900" dirty="0"/>
              <a:t>)</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t>
            </a:r>
            <a:r>
              <a:rPr lang="fr-FR" dirty="0" err="1"/>
              <a:t>acces</a:t>
            </a:r>
            <a:r>
              <a:rPr lang="fr-FR" dirty="0"/>
              <a:t> aux </a:t>
            </a:r>
            <a:r>
              <a:rPr lang="fr-FR" dirty="0" err="1"/>
              <a:t>donnees</a:t>
            </a:r>
            <a:r>
              <a:rPr lang="fr-FR" dirty="0"/>
              <a:t>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9144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a:t>
            </a:r>
            <a:r>
              <a:rPr lang="fr-FR" altLang="fr-FR" sz="1900" dirty="0" err="1">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a:t>
            </a:r>
            <a:r>
              <a:rPr lang="fr-FR" altLang="fr-FR" sz="1500" dirty="0" err="1">
                <a:solidFill>
                  <a:srgbClr val="000000"/>
                </a:solidFill>
                <a:latin typeface="Inconsolata"/>
              </a:rPr>
              <a:t>then</a:t>
            </a:r>
            <a:r>
              <a:rPr lang="fr-FR" altLang="fr-FR" sz="1500" dirty="0">
                <a:solidFill>
                  <a:srgbClr val="000000"/>
                </a:solidFill>
                <a:latin typeface="Inconsolata"/>
              </a:rPr>
              <a:t>(…)</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document</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err="1">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990055"/>
                </a:solidFill>
                <a:effectLst/>
                <a:latin typeface="Consolas" panose="020B0609020204030204" pitchFamily="49" charset="0"/>
              </a:rPr>
              <a:t>URL</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src</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a16="http://schemas.microsoft.com/office/drawing/2014/main"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a16="http://schemas.microsoft.com/office/drawing/2014/main"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a:t>
            </a:r>
            <a:r>
              <a:rPr lang="fr-FR" dirty="0" err="1"/>
              <a:t>pré-configurer</a:t>
            </a:r>
            <a:endParaRPr lang="fr-FR" dirty="0"/>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a:t>
            </a:r>
            <a:r>
              <a:rPr lang="fr-FR" dirty="0" err="1"/>
              <a:t>ts</a:t>
            </a:r>
            <a:r>
              <a:rPr lang="fr-FR" dirty="0"/>
              <a:t>,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err="1"/>
              <a:t>Scafolding</a:t>
            </a:r>
            <a:r>
              <a:rPr lang="fr-FR" dirty="0"/>
              <a:t> d’une appli react-</a:t>
            </a:r>
            <a:r>
              <a:rPr lang="fr-FR" dirty="0" err="1"/>
              <a:t>nativeBuilding</a:t>
            </a:r>
            <a:endParaRPr lang="fr-FR" dirty="0"/>
          </a:p>
          <a:p>
            <a:pPr lvl="2"/>
            <a:r>
              <a:rPr lang="fr-FR" dirty="0"/>
              <a:t>Serve</a:t>
            </a:r>
          </a:p>
          <a:p>
            <a:pPr lvl="2"/>
            <a:r>
              <a:rPr lang="fr-FR" dirty="0"/>
              <a:t>Compilation &amp; Simulation sur </a:t>
            </a:r>
            <a:r>
              <a:rPr lang="fr-FR" dirty="0" err="1"/>
              <a:t>android</a:t>
            </a:r>
            <a:r>
              <a:rPr lang="fr-FR" dirty="0"/>
              <a:t> (</a:t>
            </a:r>
            <a:r>
              <a:rPr lang="fr-FR" dirty="0" err="1"/>
              <a:t>win</a:t>
            </a:r>
            <a:r>
              <a:rPr lang="fr-FR" dirty="0"/>
              <a:t> &amp; mac)</a:t>
            </a:r>
          </a:p>
          <a:p>
            <a:pPr lvl="2"/>
            <a:r>
              <a:rPr lang="fr-FR" dirty="0"/>
              <a:t>Compilation et simulation </a:t>
            </a:r>
            <a:r>
              <a:rPr lang="fr-FR" dirty="0" err="1"/>
              <a:t>ios</a:t>
            </a:r>
            <a:r>
              <a:rPr lang="fr-FR" dirty="0"/>
              <a:t> (</a:t>
            </a:r>
            <a:r>
              <a:rPr lang="fr-FR" dirty="0" err="1"/>
              <a:t>xcode</a:t>
            </a:r>
            <a:r>
              <a:rPr lang="fr-FR" dirty="0"/>
              <a:t> mac)</a:t>
            </a:r>
          </a:p>
          <a:p>
            <a:pPr lvl="2"/>
            <a:r>
              <a:rPr lang="fr-FR" dirty="0"/>
              <a:t>Ejection possible de CRNA</a:t>
            </a:r>
          </a:p>
          <a:p>
            <a:pPr lvl="2"/>
            <a:endParaRPr lang="fr-FR" dirty="0"/>
          </a:p>
          <a:p>
            <a:pPr lvl="2"/>
            <a:r>
              <a:rPr lang="fr-FR" dirty="0"/>
              <a:t>Commande </a:t>
            </a:r>
          </a:p>
          <a:p>
            <a:pPr lvl="3"/>
            <a:r>
              <a:rPr lang="fr-FR" dirty="0" err="1"/>
              <a:t>npx</a:t>
            </a:r>
            <a:r>
              <a:rPr lang="fr-FR" dirty="0"/>
              <a:t> </a:t>
            </a:r>
            <a:r>
              <a:rPr lang="fr-FR" dirty="0" err="1"/>
              <a:t>create</a:t>
            </a:r>
            <a:r>
              <a:rPr lang="fr-FR" dirty="0"/>
              <a:t>-react-native-app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1982A1-A753-4F32-B465-A0C1A5F3FA86}"/>
              </a:ext>
            </a:extLst>
          </p:cNvPr>
          <p:cNvSpPr>
            <a:spLocks noGrp="1"/>
          </p:cNvSpPr>
          <p:nvPr>
            <p:ph type="title"/>
          </p:nvPr>
        </p:nvSpPr>
        <p:spPr/>
        <p:txBody>
          <a:bodyPr/>
          <a:lstStyle/>
          <a:p>
            <a:r>
              <a:rPr lang="fr-FR" dirty="0"/>
              <a:t>Mise en place d’un appli</a:t>
            </a:r>
          </a:p>
        </p:txBody>
      </p:sp>
      <p:sp>
        <p:nvSpPr>
          <p:cNvPr id="3" name="Espace réservé du contenu 2">
            <a:extLst>
              <a:ext uri="{FF2B5EF4-FFF2-40B4-BE49-F238E27FC236}">
                <a16:creationId xmlns:a16="http://schemas.microsoft.com/office/drawing/2014/main"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a:t>
            </a:r>
            <a:r>
              <a:rPr lang="fr-FR" dirty="0" err="1"/>
              <a:t>create</a:t>
            </a:r>
            <a:r>
              <a:rPr lang="fr-FR" dirty="0"/>
              <a:t> react app</a:t>
            </a:r>
          </a:p>
          <a:p>
            <a:pPr marL="0" indent="0" algn="ctr">
              <a:buNone/>
            </a:pPr>
            <a:r>
              <a:rPr lang="fr-FR" u="sng" dirty="0" err="1"/>
              <a:t>npx</a:t>
            </a:r>
            <a:r>
              <a:rPr lang="fr-FR" u="sng" dirty="0"/>
              <a:t> </a:t>
            </a:r>
            <a:r>
              <a:rPr lang="fr-FR" u="sng" dirty="0" err="1"/>
              <a:t>create</a:t>
            </a:r>
            <a:r>
              <a:rPr lang="fr-FR" u="sng" dirty="0"/>
              <a:t>-react-app app</a:t>
            </a:r>
          </a:p>
          <a:p>
            <a:pPr marL="0" indent="0" algn="ctr">
              <a:buNone/>
            </a:pPr>
            <a:endParaRPr lang="fr-FR" u="sng" dirty="0"/>
          </a:p>
          <a:p>
            <a:pPr lvl="1"/>
            <a:r>
              <a:rPr lang="fr-FR" dirty="0"/>
              <a:t>Installation automatique de dépendances : </a:t>
            </a:r>
          </a:p>
          <a:p>
            <a:pPr lvl="2"/>
            <a:r>
              <a:rPr lang="fr-FR" dirty="0" err="1"/>
              <a:t>Cra</a:t>
            </a:r>
            <a:r>
              <a:rPr lang="fr-FR" dirty="0"/>
              <a:t>-template, </a:t>
            </a:r>
            <a:r>
              <a:rPr lang="fr-FR" dirty="0" err="1"/>
              <a:t>modele</a:t>
            </a:r>
            <a:r>
              <a:rPr lang="fr-FR" dirty="0"/>
              <a:t> type de structure d’app react(structure de fichiers)</a:t>
            </a:r>
          </a:p>
          <a:p>
            <a:pPr lvl="2"/>
            <a:r>
              <a:rPr lang="fr-FR" dirty="0"/>
              <a:t>Babel et configuration</a:t>
            </a:r>
          </a:p>
          <a:p>
            <a:pPr lvl="2"/>
            <a:r>
              <a:rPr lang="fr-FR" dirty="0"/>
              <a:t>React script(</a:t>
            </a:r>
            <a:r>
              <a:rPr lang="fr-FR" dirty="0" err="1"/>
              <a:t>build,serve</a:t>
            </a:r>
            <a:r>
              <a:rPr lang="fr-FR" dirty="0"/>
              <a:t>, …)</a:t>
            </a:r>
          </a:p>
          <a:p>
            <a:pPr lvl="2"/>
            <a:r>
              <a:rPr lang="fr-FR" dirty="0"/>
              <a:t>React dom (</a:t>
            </a:r>
            <a:r>
              <a:rPr lang="fr-FR" dirty="0" err="1"/>
              <a:t>react.createElement</a:t>
            </a:r>
            <a:r>
              <a:rPr lang="fr-FR" dirty="0"/>
              <a:t>(),…)</a:t>
            </a:r>
          </a:p>
          <a:p>
            <a:pPr lvl="2"/>
            <a:endParaRPr lang="fr-FR" dirty="0"/>
          </a:p>
          <a:p>
            <a:pPr lvl="1"/>
            <a:r>
              <a:rPr lang="fr-FR" dirty="0" err="1"/>
              <a:t>Cra</a:t>
            </a:r>
            <a:r>
              <a:rPr lang="fr-FR" dirty="0"/>
              <a:t>-template sera supprimer une fois l’app </a:t>
            </a:r>
            <a:r>
              <a:rPr lang="fr-FR" dirty="0" err="1"/>
              <a:t>creer</a:t>
            </a:r>
            <a:endParaRPr lang="fr-FR" dirty="0"/>
          </a:p>
        </p:txBody>
      </p:sp>
      <p:sp>
        <p:nvSpPr>
          <p:cNvPr id="8" name="Rectangle 7">
            <a:extLst>
              <a:ext uri="{FF2B5EF4-FFF2-40B4-BE49-F238E27FC236}">
                <a16:creationId xmlns:a16="http://schemas.microsoft.com/office/drawing/2014/main"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a:t>
            </a:r>
            <a:r>
              <a:rPr lang="en-US" sz="1600" dirty="0" err="1"/>
              <a:t>cra</a:t>
            </a:r>
            <a:r>
              <a:rPr lang="en-US" sz="1600" dirty="0"/>
              <a:t>-template...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1B1EE-CE65-4353-BFBA-AABEF80E244A}"/>
              </a:ext>
            </a:extLst>
          </p:cNvPr>
          <p:cNvSpPr>
            <a:spLocks noGrp="1"/>
          </p:cNvSpPr>
          <p:nvPr>
            <p:ph type="title"/>
          </p:nvPr>
        </p:nvSpPr>
        <p:spPr/>
        <p:txBody>
          <a:bodyPr/>
          <a:lstStyle/>
          <a:p>
            <a:r>
              <a:rPr lang="fr-FR" dirty="0" err="1"/>
              <a:t>Cra</a:t>
            </a:r>
            <a:r>
              <a:rPr lang="fr-FR" dirty="0"/>
              <a:t> scripts commandes</a:t>
            </a:r>
          </a:p>
        </p:txBody>
      </p:sp>
      <p:sp>
        <p:nvSpPr>
          <p:cNvPr id="3" name="Espace réservé du contenu 2">
            <a:extLst>
              <a:ext uri="{FF2B5EF4-FFF2-40B4-BE49-F238E27FC236}">
                <a16:creationId xmlns:a16="http://schemas.microsoft.com/office/drawing/2014/main"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err="1"/>
              <a:t>Websync</a:t>
            </a:r>
            <a:endParaRPr lang="fr-FR" dirty="0"/>
          </a:p>
          <a:p>
            <a:r>
              <a:rPr lang="fr-FR" dirty="0" err="1"/>
              <a:t>Build</a:t>
            </a:r>
            <a:endParaRPr lang="fr-FR" dirty="0"/>
          </a:p>
          <a:p>
            <a:pPr lvl="2"/>
            <a:r>
              <a:rPr lang="fr-FR" dirty="0" err="1"/>
              <a:t>Build</a:t>
            </a:r>
            <a:r>
              <a:rPr lang="fr-FR" dirty="0"/>
              <a:t> la version </a:t>
            </a:r>
            <a:r>
              <a:rPr lang="fr-FR" dirty="0" err="1"/>
              <a:t>mimifier</a:t>
            </a:r>
            <a:r>
              <a:rPr lang="fr-FR" dirty="0"/>
              <a:t>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a16="http://schemas.microsoft.com/office/drawing/2014/main" id="{2680EF28-31BE-4AF7-ACE7-C5B537BB79F0}"/>
              </a:ext>
            </a:extLst>
          </p:cNvPr>
          <p:cNvSpPr>
            <a:spLocks noGrp="1"/>
          </p:cNvSpPr>
          <p:nvPr>
            <p:ph idx="1"/>
          </p:nvPr>
        </p:nvSpPr>
        <p:spPr/>
        <p:txBody>
          <a:bodyPr>
            <a:normAutofit lnSpcReduction="10000"/>
          </a:bodyPr>
          <a:lstStyle/>
          <a:p>
            <a:r>
              <a:rPr lang="fr-FR" dirty="0"/>
              <a:t>folders</a:t>
            </a:r>
          </a:p>
          <a:p>
            <a:pPr lvl="1"/>
            <a:r>
              <a:rPr lang="fr-FR" dirty="0" err="1"/>
              <a:t>node_modules</a:t>
            </a:r>
            <a:endParaRPr lang="fr-FR" dirty="0"/>
          </a:p>
          <a:p>
            <a:pPr lvl="2"/>
            <a:r>
              <a:rPr lang="fr-FR" dirty="0"/>
              <a:t>Modules </a:t>
            </a:r>
            <a:r>
              <a:rPr lang="fr-FR" dirty="0" err="1"/>
              <a:t>nodes</a:t>
            </a:r>
            <a:r>
              <a:rPr lang="fr-FR" dirty="0"/>
              <a:t> (nécessaire a node js, </a:t>
            </a:r>
            <a:r>
              <a:rPr lang="fr-FR" dirty="0" err="1"/>
              <a:t>create</a:t>
            </a:r>
            <a:r>
              <a:rPr lang="fr-FR" dirty="0"/>
              <a:t> react app et autres lib, …)</a:t>
            </a:r>
          </a:p>
          <a:p>
            <a:pPr lvl="1"/>
            <a:endParaRPr lang="fr-FR" dirty="0"/>
          </a:p>
          <a:p>
            <a:pPr lvl="1"/>
            <a:r>
              <a:rPr lang="fr-FR" dirty="0"/>
              <a:t>public</a:t>
            </a:r>
          </a:p>
          <a:p>
            <a:pPr lvl="2"/>
            <a:r>
              <a:rPr lang="fr-FR" dirty="0" err="1"/>
              <a:t>Static</a:t>
            </a:r>
            <a:r>
              <a:rPr lang="fr-FR" dirty="0"/>
              <a:t>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a:t>
            </a:r>
            <a:r>
              <a:rPr lang="fr-FR" dirty="0" err="1"/>
              <a:t>scss</a:t>
            </a:r>
            <a:r>
              <a:rPr lang="fr-FR" dirty="0"/>
              <a:t> / </a:t>
            </a:r>
            <a:r>
              <a:rPr lang="fr-FR" dirty="0" err="1"/>
              <a:t>jsx</a:t>
            </a:r>
            <a:r>
              <a:rPr lang="fr-FR" dirty="0"/>
              <a:t> / </a:t>
            </a:r>
            <a:r>
              <a:rPr lang="fr-FR" dirty="0" err="1"/>
              <a:t>ts</a:t>
            </a:r>
            <a:r>
              <a:rPr lang="fr-FR" dirty="0"/>
              <a:t>/</a:t>
            </a:r>
            <a:r>
              <a:rPr lang="fr-FR" dirty="0" err="1"/>
              <a:t>tsx</a:t>
            </a:r>
            <a:r>
              <a:rPr lang="fr-FR" dirty="0"/>
              <a:t>…</a:t>
            </a:r>
          </a:p>
        </p:txBody>
      </p:sp>
      <p:pic>
        <p:nvPicPr>
          <p:cNvPr id="10" name="Espace réservé du contenu 9">
            <a:extLst>
              <a:ext uri="{FF2B5EF4-FFF2-40B4-BE49-F238E27FC236}">
                <a16:creationId xmlns:a16="http://schemas.microsoft.com/office/drawing/2014/main"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a:t>
            </a:r>
            <a:r>
              <a:rPr lang="fr-FR" dirty="0" err="1"/>
              <a:t>scss</a:t>
            </a:r>
            <a:r>
              <a:rPr lang="fr-FR" dirty="0"/>
              <a:t>/.css</a:t>
            </a:r>
          </a:p>
          <a:p>
            <a:pPr lvl="4"/>
            <a:r>
              <a:rPr lang="fr-FR" dirty="0"/>
              <a:t>Description du comportement </a:t>
            </a:r>
          </a:p>
          <a:p>
            <a:pPr marL="1828800" lvl="4" indent="0">
              <a:buNone/>
            </a:pPr>
            <a:r>
              <a:rPr lang="fr-FR" dirty="0"/>
              <a:t>css du composant</a:t>
            </a:r>
          </a:p>
          <a:p>
            <a:pPr lvl="3"/>
            <a:r>
              <a:rPr lang="fr-FR" dirty="0"/>
              <a:t>.js / .</a:t>
            </a:r>
            <a:r>
              <a:rPr lang="fr-FR" dirty="0" err="1"/>
              <a:t>jsx</a:t>
            </a:r>
            <a:r>
              <a:rPr lang="fr-FR" dirty="0"/>
              <a:t> / (.</a:t>
            </a:r>
            <a:r>
              <a:rPr lang="fr-FR" dirty="0" err="1"/>
              <a:t>ts</a:t>
            </a:r>
            <a:r>
              <a:rPr lang="fr-FR" dirty="0"/>
              <a:t>*) / </a:t>
            </a:r>
            <a:r>
              <a:rPr lang="fr-FR" b="1" u="sng" dirty="0"/>
              <a:t>.</a:t>
            </a:r>
            <a:r>
              <a:rPr lang="fr-FR" b="1" u="sng" dirty="0" err="1"/>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a16="http://schemas.microsoft.com/office/drawing/2014/main" id="{6ED60102-9740-4C75-A075-38AD06E5755A}"/>
              </a:ext>
            </a:extLst>
          </p:cNvPr>
          <p:cNvSpPr>
            <a:spLocks noGrp="1"/>
          </p:cNvSpPr>
          <p:nvPr>
            <p:ph sz="quarter" idx="13"/>
          </p:nvPr>
        </p:nvSpPr>
        <p:spPr/>
        <p:txBody>
          <a:bodyPr/>
          <a:lstStyle/>
          <a:p>
            <a:r>
              <a:rPr lang="fr-FR" dirty="0"/>
              <a:t>Structure </a:t>
            </a:r>
            <a:r>
              <a:rPr lang="fr-FR" dirty="0" err="1"/>
              <a:t>generer</a:t>
            </a:r>
            <a:r>
              <a:rPr lang="fr-FR" dirty="0"/>
              <a:t> par CRA pour le </a:t>
            </a:r>
            <a:r>
              <a:rPr lang="fr-FR" dirty="0" err="1"/>
              <a:t>repertoire</a:t>
            </a:r>
            <a:r>
              <a:rPr lang="fr-FR" dirty="0"/>
              <a:t> src</a:t>
            </a:r>
          </a:p>
          <a:p>
            <a:pPr lvl="1"/>
            <a:endParaRPr lang="fr-FR" dirty="0"/>
          </a:p>
        </p:txBody>
      </p:sp>
      <p:pic>
        <p:nvPicPr>
          <p:cNvPr id="11" name="Espace réservé du contenu 9">
            <a:extLst>
              <a:ext uri="{FF2B5EF4-FFF2-40B4-BE49-F238E27FC236}">
                <a16:creationId xmlns:a16="http://schemas.microsoft.com/office/drawing/2014/main"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a16="http://schemas.microsoft.com/office/drawing/2014/main"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err="1"/>
              <a:t>Jsx</a:t>
            </a:r>
            <a:r>
              <a:rPr lang="fr-FR" sz="2400" dirty="0"/>
              <a:t>/</a:t>
            </a:r>
            <a:r>
              <a:rPr lang="fr-FR" sz="2400" dirty="0" err="1"/>
              <a:t>ts</a:t>
            </a:r>
            <a:r>
              <a:rPr lang="fr-FR" sz="2400" dirty="0"/>
              <a:t>   	     css/</a:t>
            </a:r>
            <a:r>
              <a:rPr lang="fr-FR" sz="2400" dirty="0" err="1"/>
              <a:t>scss</a:t>
            </a:r>
            <a:r>
              <a:rPr lang="fr-FR" sz="2400" dirty="0"/>
              <a:t>/…</a:t>
            </a:r>
          </a:p>
        </p:txBody>
      </p:sp>
      <p:grpSp>
        <p:nvGrpSpPr>
          <p:cNvPr id="18" name="Groupe 17">
            <a:extLst>
              <a:ext uri="{FF2B5EF4-FFF2-40B4-BE49-F238E27FC236}">
                <a16:creationId xmlns:a16="http://schemas.microsoft.com/office/drawing/2014/main"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a16="http://schemas.microsoft.com/office/drawing/2014/main"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a16="http://schemas.microsoft.com/office/drawing/2014/main"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err="1"/>
              <a:t>Feature</a:t>
            </a:r>
            <a:r>
              <a:rPr lang="fr-FR" dirty="0"/>
              <a:t>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a16="http://schemas.microsoft.com/office/drawing/2014/main"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a16="http://schemas.microsoft.com/office/drawing/2014/main"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a16="http://schemas.microsoft.com/office/drawing/2014/main"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24 branches 7">
            <a:extLst>
              <a:ext uri="{FF2B5EF4-FFF2-40B4-BE49-F238E27FC236}">
                <a16:creationId xmlns:a16="http://schemas.microsoft.com/office/drawing/2014/main"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a:t>
            </a:r>
            <a:r>
              <a:rPr lang="fr-FR" sz="2000" b="1" dirty="0" err="1"/>
              <a:t>lines</a:t>
            </a:r>
            <a:endParaRPr lang="fr-FR" sz="2000" b="1" dirty="0"/>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id="{26310439-8EFF-4E11-89B0-547EFC1F5C54}"/>
              </a:ext>
            </a:extLst>
          </p:cNvPr>
          <p:cNvSpPr>
            <a:spLocks noGrp="1"/>
          </p:cNvSpPr>
          <p:nvPr>
            <p:ph idx="1"/>
          </p:nvPr>
        </p:nvSpPr>
        <p:spPr/>
        <p:txBody>
          <a:bodyPr>
            <a:normAutofit fontScale="70000" lnSpcReduction="20000"/>
          </a:bodyPr>
          <a:lstStyle/>
          <a:p>
            <a:r>
              <a:rPr lang="fr-FR" dirty="0"/>
              <a:t>Un component</a:t>
            </a:r>
          </a:p>
          <a:p>
            <a:pPr lvl="1"/>
            <a:r>
              <a:rPr lang="fr-FR" dirty="0"/>
              <a:t>Reçoit des </a:t>
            </a:r>
            <a:r>
              <a:rPr lang="fr-FR" dirty="0" err="1"/>
              <a:t>props</a:t>
            </a:r>
            <a:r>
              <a:rPr lang="fr-FR" dirty="0"/>
              <a:t>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id="{E0CD2EEA-970F-44E6-87CC-02B934B4C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id="{B7AC5413-6CFE-4AC5-BC64-EBA74C1E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id="{7D90A2B1-A282-4CB9-BDA9-85B920585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id="{8965572C-FAFE-4B56-9A62-416EA6F4E2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id="{12A8DEA5-DB91-4F5F-830C-36A4E32FB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id="{F7CFB1C0-0CE3-4EA6-A889-D012897378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a16="http://schemas.microsoft.com/office/drawing/2014/main"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a16="http://schemas.microsoft.com/office/drawing/2014/main" id="{363662A0-B699-48ED-B669-2E13FF2088F2}"/>
              </a:ext>
            </a:extLst>
          </p:cNvPr>
          <p:cNvSpPr>
            <a:spLocks noGrp="1"/>
          </p:cNvSpPr>
          <p:nvPr>
            <p:ph sz="half" idx="2"/>
          </p:nvPr>
        </p:nvSpPr>
        <p:spPr/>
        <p:txBody>
          <a:bodyPr>
            <a:normAutofit fontScale="92500" lnSpcReduction="20000"/>
          </a:bodyPr>
          <a:lstStyle/>
          <a:p>
            <a:r>
              <a:rPr lang="fr-FR" dirty="0"/>
              <a:t>Reçoit des </a:t>
            </a:r>
            <a:r>
              <a:rPr lang="fr-FR" dirty="0" err="1"/>
              <a:t>props</a:t>
            </a:r>
            <a:r>
              <a:rPr lang="fr-FR" dirty="0"/>
              <a:t> </a:t>
            </a:r>
          </a:p>
          <a:p>
            <a:pPr lvl="1"/>
            <a:r>
              <a:rPr lang="fr-FR" dirty="0"/>
              <a:t>Dans l’argument d’entrée de la fonction</a:t>
            </a:r>
          </a:p>
          <a:p>
            <a:endParaRPr lang="fr-FR" dirty="0"/>
          </a:p>
          <a:p>
            <a:r>
              <a:rPr lang="fr-FR" dirty="0"/>
              <a:t>Sans état interne</a:t>
            </a:r>
          </a:p>
          <a:p>
            <a:pPr lvl="1"/>
            <a:r>
              <a:rPr lang="fr-FR" dirty="0" err="1"/>
              <a:t>Stateless</a:t>
            </a:r>
            <a:r>
              <a:rPr lang="fr-FR" dirty="0"/>
              <a:t> </a:t>
            </a:r>
            <a:r>
              <a:rPr lang="fr-FR" i="1" dirty="0"/>
              <a:t>ou gestion Hook</a:t>
            </a:r>
          </a:p>
          <a:p>
            <a:endParaRPr lang="fr-FR" dirty="0"/>
          </a:p>
          <a:p>
            <a:r>
              <a:rPr lang="fr-FR" b="1" dirty="0"/>
              <a:t>return</a:t>
            </a:r>
            <a:r>
              <a:rPr lang="fr-FR" dirty="0"/>
              <a:t> le contenu du composant assemblé avec ses </a:t>
            </a:r>
            <a:r>
              <a:rPr lang="fr-FR" dirty="0" err="1"/>
              <a:t>props</a:t>
            </a:r>
            <a:endParaRPr lang="fr-FR" dirty="0"/>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a16="http://schemas.microsoft.com/office/drawing/2014/main"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a16="http://schemas.microsoft.com/office/drawing/2014/main" id="{043A25DE-7B42-4B1A-A4DE-8EDDC10CE479}"/>
              </a:ext>
            </a:extLst>
          </p:cNvPr>
          <p:cNvSpPr>
            <a:spLocks noGrp="1"/>
          </p:cNvSpPr>
          <p:nvPr>
            <p:ph sz="quarter" idx="4"/>
          </p:nvPr>
        </p:nvSpPr>
        <p:spPr/>
        <p:txBody>
          <a:bodyPr>
            <a:normAutofit fontScale="92500" lnSpcReduction="20000"/>
          </a:bodyPr>
          <a:lstStyle/>
          <a:p>
            <a:r>
              <a:rPr lang="fr-FR" dirty="0"/>
              <a:t>Reçoit des </a:t>
            </a:r>
            <a:r>
              <a:rPr lang="fr-FR" dirty="0" err="1"/>
              <a:t>props</a:t>
            </a:r>
            <a:endParaRPr lang="fr-FR" dirty="0"/>
          </a:p>
          <a:p>
            <a:pPr lvl="1"/>
            <a:r>
              <a:rPr lang="fr-FR" dirty="0"/>
              <a:t>Dans le constructeur </a:t>
            </a:r>
            <a:r>
              <a:rPr lang="fr-FR" sz="1400" b="1" dirty="0"/>
              <a:t>(</a:t>
            </a:r>
            <a:r>
              <a:rPr lang="fr-FR" sz="1400" b="1" dirty="0" err="1"/>
              <a:t>constructor</a:t>
            </a:r>
            <a:r>
              <a:rPr lang="fr-FR" sz="1400" b="1" dirty="0"/>
              <a:t>)</a:t>
            </a:r>
            <a:r>
              <a:rPr lang="fr-FR" dirty="0"/>
              <a:t> de la class</a:t>
            </a:r>
          </a:p>
          <a:p>
            <a:endParaRPr lang="fr-FR" dirty="0"/>
          </a:p>
          <a:p>
            <a:r>
              <a:rPr lang="fr-FR" dirty="0"/>
              <a:t>Avec ou sans états interne</a:t>
            </a:r>
          </a:p>
          <a:p>
            <a:pPr lvl="1"/>
            <a:r>
              <a:rPr lang="fr-FR" dirty="0" err="1"/>
              <a:t>Statefull</a:t>
            </a:r>
            <a:r>
              <a:rPr lang="fr-FR" dirty="0"/>
              <a:t>/</a:t>
            </a:r>
            <a:r>
              <a:rPr lang="fr-FR" dirty="0" err="1"/>
              <a:t>stateless</a:t>
            </a:r>
            <a:endParaRPr lang="fr-FR" dirty="0"/>
          </a:p>
          <a:p>
            <a:pPr lvl="1"/>
            <a:r>
              <a:rPr lang="fr-FR" dirty="0" err="1"/>
              <a:t>this.setState</a:t>
            </a:r>
            <a:r>
              <a:rPr lang="fr-FR" dirty="0"/>
              <a:t>(), </a:t>
            </a:r>
            <a:r>
              <a:rPr lang="fr-FR" dirty="0" err="1"/>
              <a:t>this.state</a:t>
            </a:r>
            <a:endParaRPr lang="fr-FR" dirty="0"/>
          </a:p>
          <a:p>
            <a:endParaRPr lang="fr-FR" dirty="0"/>
          </a:p>
          <a:p>
            <a:r>
              <a:rPr lang="fr-FR" dirty="0"/>
              <a:t>Possède une fonction </a:t>
            </a:r>
            <a:r>
              <a:rPr lang="fr-FR" b="1" dirty="0"/>
              <a:t>render()</a:t>
            </a:r>
            <a:r>
              <a:rPr lang="fr-FR" dirty="0"/>
              <a:t> qui retourne le contenu du composant assemblé avec </a:t>
            </a:r>
            <a:r>
              <a:rPr lang="fr-FR" dirty="0" err="1"/>
              <a:t>props</a:t>
            </a:r>
            <a:r>
              <a:rPr lang="fr-FR" dirty="0"/>
              <a:t>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a:t>
            </a:r>
            <a:r>
              <a:rPr lang="fr-FR" dirty="0" err="1"/>
              <a:t>from</a:t>
            </a:r>
            <a:r>
              <a:rPr lang="fr-FR" dirty="0"/>
              <a:t> ‘./folder/file’</a:t>
            </a:r>
          </a:p>
          <a:p>
            <a:pPr lvl="1"/>
            <a:r>
              <a:rPr lang="fr-FR" dirty="0" err="1"/>
              <a:t>css</a:t>
            </a:r>
            <a:r>
              <a:rPr lang="fr-FR" dirty="0"/>
              <a:t>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a:t>
            </a:r>
            <a:r>
              <a:rPr lang="fr-FR" dirty="0" err="1"/>
              <a:t>MonComposant</a:t>
            </a:r>
            <a:r>
              <a:rPr lang="fr-FR" dirty="0"/>
              <a:t> </a:t>
            </a:r>
          </a:p>
        </p:txBody>
      </p:sp>
      <p:pic>
        <p:nvPicPr>
          <p:cNvPr id="9" name="Image 8">
            <a:extLst>
              <a:ext uri="{FF2B5EF4-FFF2-40B4-BE49-F238E27FC236}">
                <a16:creationId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a16="http://schemas.microsoft.com/office/drawing/2014/main"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a:t>
            </a:r>
            <a:r>
              <a:rPr lang="fr-FR" dirty="0" err="1"/>
              <a:t>props</a:t>
            </a:r>
            <a:endParaRPr lang="fr-FR" dirty="0"/>
          </a:p>
          <a:p>
            <a:pPr lvl="2"/>
            <a:r>
              <a:rPr lang="fr-FR" dirty="0"/>
              <a:t>Affichage des </a:t>
            </a:r>
            <a:r>
              <a:rPr lang="fr-FR" dirty="0" err="1"/>
              <a:t>props</a:t>
            </a:r>
            <a:endParaRPr lang="fr-FR" dirty="0"/>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a16="http://schemas.microsoft.com/office/drawing/2014/main"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a:t>
            </a:r>
            <a:r>
              <a:rPr lang="fr-FR" dirty="0" err="1"/>
              <a:t>ts</a:t>
            </a:r>
            <a:r>
              <a:rPr lang="fr-FR" dirty="0"/>
              <a:t> (</a:t>
            </a:r>
            <a:r>
              <a:rPr lang="fr-FR" dirty="0" err="1"/>
              <a:t>webpack</a:t>
            </a:r>
            <a:r>
              <a:rPr lang="fr-FR" dirty="0"/>
              <a:t>/</a:t>
            </a:r>
            <a:r>
              <a:rPr lang="fr-FR" dirty="0" err="1"/>
              <a:t>babel</a:t>
            </a:r>
            <a:r>
              <a:rPr lang="fr-FR" dirty="0"/>
              <a:t>)</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a16="http://schemas.microsoft.com/office/drawing/2014/main"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err="1">
                <a:solidFill>
                  <a:srgbClr val="79B6F2"/>
                </a:solidFill>
                <a:latin typeface="source-code-pro"/>
              </a:rPr>
              <a:t>ActionLink</a:t>
            </a:r>
            <a:r>
              <a:rPr lang="fr-FR" altLang="fr-FR" dirty="0">
                <a:solidFill>
                  <a:srgbClr val="88C6BE"/>
                </a:solidFill>
                <a:latin typeface="source-code-pro"/>
              </a:rPr>
              <a:t>(</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err="1">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err="1">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err="1">
                <a:solidFill>
                  <a:srgbClr val="C5A5C5"/>
                </a:solidFill>
                <a:latin typeface="source-code-pro"/>
              </a:rPr>
              <a:t>onClick</a:t>
            </a:r>
            <a:r>
              <a:rPr lang="fr-FR" altLang="fr-FR" sz="3200" b="1" dirty="0">
                <a:solidFill>
                  <a:srgbClr val="88C6BE"/>
                </a:solidFill>
                <a:latin typeface="source-code-pro"/>
              </a:rPr>
              <a:t>={</a:t>
            </a:r>
            <a:r>
              <a:rPr lang="fr-FR" altLang="fr-FR" sz="3200" b="1" dirty="0" err="1">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a:t>
            </a:r>
            <a:r>
              <a:rPr lang="fr-FR" altLang="fr-FR" dirty="0" err="1">
                <a:latin typeface="source-code-pro"/>
              </a:rPr>
              <a:t>props.value</a:t>
            </a:r>
            <a:r>
              <a:rPr lang="fr-FR" altLang="fr-FR" dirty="0">
                <a:latin typeface="source-code-pro"/>
              </a:rPr>
              <a:t>}</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err="1"/>
              <a:t>onClick</a:t>
            </a:r>
            <a:r>
              <a:rPr lang="fr-FR" dirty="0"/>
              <a:t>={</a:t>
            </a:r>
            <a:r>
              <a:rPr lang="fr-FR" dirty="0" err="1"/>
              <a:t>monHandleClick</a:t>
            </a:r>
            <a:r>
              <a:rPr lang="fr-FR" dirty="0"/>
              <a:t>}</a:t>
            </a:r>
          </a:p>
          <a:p>
            <a:pPr lvl="2"/>
            <a:r>
              <a:rPr lang="fr-FR" dirty="0" err="1"/>
              <a:t>onChange</a:t>
            </a:r>
            <a:r>
              <a:rPr lang="fr-FR" dirty="0"/>
              <a:t>={</a:t>
            </a:r>
            <a:r>
              <a:rPr lang="fr-FR" dirty="0" err="1"/>
              <a:t>handleChange</a:t>
            </a:r>
            <a:r>
              <a:rPr lang="fr-FR" dirty="0"/>
              <a:t>}</a:t>
            </a:r>
          </a:p>
          <a:p>
            <a:pPr lvl="2"/>
            <a:r>
              <a:rPr lang="fr-FR" dirty="0"/>
              <a:t>…</a:t>
            </a:r>
          </a:p>
          <a:p>
            <a:endParaRPr lang="fr-FR" dirty="0"/>
          </a:p>
          <a:p>
            <a:r>
              <a:rPr lang="fr-FR" dirty="0"/>
              <a:t>Les events </a:t>
            </a:r>
            <a:r>
              <a:rPr lang="fr-FR" dirty="0" err="1"/>
              <a:t>onClick</a:t>
            </a:r>
            <a:r>
              <a:rPr lang="fr-FR" dirty="0"/>
              <a:t>, </a:t>
            </a:r>
            <a:r>
              <a:rPr lang="fr-FR" dirty="0" err="1"/>
              <a:t>onChange</a:t>
            </a:r>
            <a:r>
              <a:rPr lang="fr-FR" dirty="0"/>
              <a:t>, … existent que sur les éléments html.</a:t>
            </a:r>
          </a:p>
          <a:p>
            <a:endParaRPr lang="fr-FR" dirty="0"/>
          </a:p>
          <a:p>
            <a:r>
              <a:rPr lang="fr-FR" dirty="0"/>
              <a:t>Sur vos component à vous de les implanter en </a:t>
            </a:r>
          </a:p>
          <a:p>
            <a:pPr lvl="2"/>
            <a:r>
              <a:rPr lang="fr-FR" dirty="0"/>
              <a:t>envoyant par les </a:t>
            </a:r>
            <a:r>
              <a:rPr lang="fr-FR" dirty="0" err="1"/>
              <a:t>props</a:t>
            </a:r>
            <a:r>
              <a:rPr lang="fr-FR" dirty="0"/>
              <a:t>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a:t>
            </a:r>
            <a:r>
              <a:rPr lang="fr-FR" dirty="0" err="1">
                <a:sym typeface="Wingdings" panose="05000000000000000000" pitchFamily="2" charset="2"/>
              </a:rPr>
              <a:t>comm</a:t>
            </a:r>
            <a:r>
              <a:rPr lang="fr-FR" dirty="0">
                <a:sym typeface="Wingdings" panose="05000000000000000000" pitchFamily="2" charset="2"/>
              </a:rPr>
              <a:t>.*/</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a:t>
            </a:r>
            <a:r>
              <a:rPr lang="fr-FR" dirty="0" err="1">
                <a:sym typeface="Wingdings" panose="05000000000000000000" pitchFamily="2" charset="2"/>
              </a:rPr>
              <a:t>jsx</a:t>
            </a:r>
            <a:r>
              <a:rPr lang="fr-FR" dirty="0">
                <a:sym typeface="Wingdings" panose="05000000000000000000" pitchFamily="2" charset="2"/>
              </a:rPr>
              <a:t> </a:t>
            </a:r>
          </a:p>
          <a:p>
            <a:pPr lvl="3"/>
            <a:r>
              <a:rPr lang="fr-FR" sz="2800" b="1" dirty="0">
                <a:sym typeface="Wingdings" panose="05000000000000000000" pitchFamily="2" charset="2"/>
              </a:rPr>
              <a:t>{</a:t>
            </a:r>
            <a:r>
              <a:rPr lang="fr-FR" dirty="0">
                <a:sym typeface="Wingdings" panose="05000000000000000000" pitchFamily="2" charset="2"/>
              </a:rPr>
              <a:t> </a:t>
            </a:r>
            <a:r>
              <a:rPr lang="fr-FR" dirty="0" err="1">
                <a:sym typeface="Wingdings" panose="05000000000000000000" pitchFamily="2" charset="2"/>
              </a:rPr>
              <a:t>monarray.map</a:t>
            </a:r>
            <a:r>
              <a:rPr lang="fr-FR" dirty="0">
                <a:sym typeface="Wingdings" panose="05000000000000000000" pitchFamily="2" charset="2"/>
              </a:rPr>
              <a:t>(e=&gt;{&lt;balise/&gt;}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a:t>
            </a:r>
            <a:r>
              <a:rPr lang="fr-FR" sz="1400" dirty="0" err="1">
                <a:solidFill>
                  <a:srgbClr val="000000"/>
                </a:solidFill>
                <a:latin typeface="Consolas" panose="020B0609020204030204" pitchFamily="49" charset="0"/>
              </a:rPr>
              <a:t>props</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err="1">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a:t>
            </a:r>
            <a:r>
              <a:rPr lang="fr-FR" sz="1400" dirty="0" err="1">
                <a:solidFill>
                  <a:srgbClr val="008000"/>
                </a:solidFill>
                <a:latin typeface="Consolas" panose="020B0609020204030204" pitchFamily="49" charset="0"/>
              </a:rPr>
              <a:t>parcour</a:t>
            </a:r>
            <a:r>
              <a:rPr lang="fr-FR" sz="1400" dirty="0">
                <a:solidFill>
                  <a:srgbClr val="008000"/>
                </a:solidFill>
                <a:latin typeface="Consolas" panose="020B0609020204030204" pitchFamily="49" charset="0"/>
              </a:rPr>
              <a:t>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props.logos.map</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a:t>
            </a:r>
            <a:r>
              <a:rPr lang="fr-FR" sz="1400" dirty="0" err="1">
                <a:solidFill>
                  <a:srgbClr val="800000"/>
                </a:solidFill>
                <a:latin typeface="Consolas" panose="020B0609020204030204" pitchFamily="49" charset="0"/>
              </a:rPr>
              <a: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a:t>
            </a:r>
            <a:r>
              <a:rPr lang="fr-FR" dirty="0" err="1"/>
              <a:t>xhtml</a:t>
            </a:r>
            <a:r>
              <a:rPr lang="fr-FR" dirty="0"/>
              <a:t>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a:t>
            </a:r>
            <a:r>
              <a:rPr lang="fr-FR" dirty="0" err="1">
                <a:sym typeface="Wingdings" panose="05000000000000000000" pitchFamily="2" charset="2"/>
              </a:rPr>
              <a:t>className</a:t>
            </a:r>
            <a:r>
              <a:rPr lang="fr-FR" dirty="0">
                <a:sym typeface="Wingdings" panose="05000000000000000000" pitchFamily="2" charset="2"/>
              </a:rPr>
              <a:t>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a:t>
            </a:r>
            <a:r>
              <a:rPr lang="fr-FR" dirty="0" err="1">
                <a:sym typeface="Wingdings" panose="05000000000000000000" pitchFamily="2" charset="2"/>
              </a:rPr>
              <a:t>textAlign</a:t>
            </a:r>
            <a:r>
              <a:rPr lang="fr-FR" dirty="0">
                <a:sym typeface="Wingdings" panose="05000000000000000000" pitchFamily="2" charset="2"/>
              </a:rPr>
              <a:t>:’center’, </a:t>
            </a:r>
            <a:r>
              <a:rPr lang="fr-FR" dirty="0" err="1">
                <a:sym typeface="Wingdings" panose="05000000000000000000" pitchFamily="2" charset="2"/>
              </a:rPr>
              <a:t>fontWeight</a:t>
            </a:r>
            <a:r>
              <a:rPr lang="fr-FR" dirty="0">
                <a:sym typeface="Wingdings" panose="05000000000000000000" pitchFamily="2" charset="2"/>
              </a:rPr>
              <a: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err="1"/>
              <a:t>Composant.jsx</a:t>
            </a:r>
            <a:r>
              <a:rPr lang="fr-FR" dirty="0"/>
              <a:t> </a:t>
            </a:r>
          </a:p>
          <a:p>
            <a:pPr marL="396875" lvl="7" indent="0">
              <a:buNone/>
            </a:pPr>
            <a:r>
              <a:rPr lang="fr-FR" b="1" dirty="0"/>
              <a:t>Import</a:t>
            </a:r>
            <a:r>
              <a:rPr lang="fr-FR" dirty="0"/>
              <a:t> </a:t>
            </a:r>
            <a:r>
              <a:rPr lang="fr-FR" dirty="0" err="1"/>
              <a:t>MonComponent</a:t>
            </a:r>
            <a:r>
              <a:rPr lang="fr-FR" dirty="0"/>
              <a:t> </a:t>
            </a:r>
            <a:r>
              <a:rPr lang="fr-FR" b="1" dirty="0" err="1"/>
              <a:t>from</a:t>
            </a:r>
            <a:r>
              <a:rPr lang="fr-FR" dirty="0"/>
              <a:t> ’./</a:t>
            </a:r>
            <a:r>
              <a:rPr lang="fr-FR" dirty="0" err="1"/>
              <a:t>moncomponent</a:t>
            </a:r>
            <a:r>
              <a:rPr lang="fr-FR" dirty="0"/>
              <a:t>/</a:t>
            </a:r>
            <a:r>
              <a:rPr lang="fr-FR" dirty="0" err="1"/>
              <a:t>moncomponent</a:t>
            </a:r>
            <a:r>
              <a:rPr lang="fr-FR" dirty="0"/>
              <a:t>’</a:t>
            </a:r>
          </a:p>
          <a:p>
            <a:pPr marL="396875" lvl="7" indent="0">
              <a:buNone/>
            </a:pPr>
            <a:r>
              <a:rPr lang="fr-FR" b="1" dirty="0"/>
              <a:t>function</a:t>
            </a:r>
            <a:r>
              <a:rPr lang="fr-FR" dirty="0"/>
              <a:t>(</a:t>
            </a:r>
            <a:r>
              <a:rPr lang="fr-FR" dirty="0" err="1"/>
              <a:t>props</a:t>
            </a:r>
            <a:r>
              <a:rPr lang="fr-FR" dirty="0"/>
              <a:t>){ </a:t>
            </a:r>
          </a:p>
          <a:p>
            <a:pPr marL="396875" lvl="7" indent="0">
              <a:buNone/>
            </a:pPr>
            <a:r>
              <a:rPr lang="fr-FR" dirty="0"/>
              <a:t>	</a:t>
            </a:r>
            <a:r>
              <a:rPr lang="fr-FR" b="1" dirty="0"/>
              <a:t>return</a:t>
            </a:r>
            <a:r>
              <a:rPr lang="fr-FR" dirty="0"/>
              <a:t> (&lt;</a:t>
            </a:r>
            <a:r>
              <a:rPr lang="fr-FR" dirty="0" err="1"/>
              <a:t>MonComponent</a:t>
            </a:r>
            <a:r>
              <a:rPr lang="fr-FR" dirty="0"/>
              <a:t> valeur1={Objet/</a:t>
            </a:r>
            <a:r>
              <a:rPr lang="fr-FR" dirty="0" err="1"/>
              <a:t>funct</a:t>
            </a:r>
            <a:r>
              <a:rPr lang="fr-FR" dirty="0"/>
              <a: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a:t>
            </a:r>
            <a:r>
              <a:rPr lang="fr-FR" dirty="0" err="1"/>
              <a:t>props</a:t>
            </a:r>
            <a:endParaRPr lang="fr-FR" dirty="0"/>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id="{5DF836F7-5BF8-49A5-B0A8-E2A00364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err="1"/>
              <a:t>React.Component</a:t>
            </a:r>
            <a:r>
              <a:rPr lang="fr-FR" dirty="0"/>
              <a: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err="1"/>
              <a:t>PropsType</a:t>
            </a:r>
            <a:endParaRPr lang="fr-FR" dirty="0"/>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lnSpcReduction="10000"/>
          </a:bodyPr>
          <a:lstStyle/>
          <a:p>
            <a:r>
              <a:rPr lang="fr-FR"/>
              <a:t>Contrôle du type de contenu pour les props :</a:t>
            </a:r>
          </a:p>
          <a:p>
            <a:pPr lvl="2"/>
            <a:r>
              <a:rPr lang="fr-FR"/>
              <a:t>propsType</a:t>
            </a:r>
          </a:p>
          <a:p>
            <a:pPr lvl="2"/>
            <a:r>
              <a:rPr lang="fr-FR"/>
              <a:t>isRequired</a:t>
            </a:r>
          </a:p>
          <a:p>
            <a:pPr lvl="3"/>
            <a:r>
              <a:rPr lang="fr-FR"/>
              <a:t>Sur tous les types</a:t>
            </a:r>
          </a:p>
          <a:p>
            <a:pPr lvl="3"/>
            <a:r>
              <a:rPr lang="fr-FR" b="1"/>
              <a:t>Rend obligatoire, si pas présent = facultatif </a:t>
            </a:r>
          </a:p>
          <a:p>
            <a:pPr lvl="2"/>
            <a:r>
              <a:rPr lang="fr-FR"/>
              <a:t>Types existant :</a:t>
            </a:r>
          </a:p>
          <a:p>
            <a:pPr lvl="3"/>
            <a:r>
              <a:rPr lang="fr-FR"/>
              <a:t>string</a:t>
            </a:r>
          </a:p>
          <a:p>
            <a:pPr lvl="3"/>
            <a:r>
              <a:rPr lang="fr-FR"/>
              <a:t>number</a:t>
            </a:r>
          </a:p>
          <a:p>
            <a:pPr lvl="3"/>
            <a:r>
              <a:rPr lang="fr-FR"/>
              <a:t>object</a:t>
            </a:r>
          </a:p>
          <a:p>
            <a:pPr lvl="3"/>
            <a:r>
              <a:rPr lang="fr-FR"/>
              <a:t>Array</a:t>
            </a:r>
          </a:p>
          <a:p>
            <a:pPr lvl="3"/>
            <a:r>
              <a:rPr lang="fr-FR"/>
              <a:t>Bool</a:t>
            </a:r>
          </a:p>
          <a:p>
            <a:pPr lvl="3"/>
            <a:r>
              <a:rPr lang="fr-FR"/>
              <a:t>Func, …</a:t>
            </a:r>
          </a:p>
          <a:p>
            <a:pPr lvl="7"/>
            <a:endParaRPr lang="fr-FR" b="1" i="1" dirty="0"/>
          </a:p>
        </p:txBody>
      </p:sp>
      <p:sp>
        <p:nvSpPr>
          <p:cNvPr id="6" name="Étoile : 24 branches 5">
            <a:extLst>
              <a:ext uri="{FF2B5EF4-FFF2-40B4-BE49-F238E27FC236}">
                <a16:creationId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a:t>
            </a:r>
            <a:r>
              <a:rPr lang="en-US" sz="2000" b="1" i="1" dirty="0" err="1">
                <a:solidFill>
                  <a:prstClr val="black"/>
                </a:solidFill>
              </a:rPr>
              <a:t>PropTypes</a:t>
            </a:r>
            <a:r>
              <a:rPr lang="en-US" sz="2000" b="1" i="1" dirty="0">
                <a:solidFill>
                  <a:prstClr val="black"/>
                </a:solidFill>
              </a:rPr>
              <a:t>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a:t>
            </a:r>
            <a:r>
              <a:rPr lang="en-US" sz="2000" dirty="0" err="1">
                <a:solidFill>
                  <a:prstClr val="black"/>
                </a:solidFill>
              </a:rPr>
              <a:t>React.Component</a:t>
            </a:r>
            <a:r>
              <a:rPr lang="en-US" sz="2000" dirty="0">
                <a:solidFill>
                  <a:prstClr val="black"/>
                </a:solidFill>
              </a:rPr>
              <a:t> {  …  }</a:t>
            </a:r>
          </a:p>
          <a:p>
            <a:pPr marL="396875" lvl="7">
              <a:spcBef>
                <a:spcPct val="20000"/>
              </a:spcBef>
            </a:pPr>
            <a:endParaRPr lang="fr-FR" sz="2000" b="1" i="1" dirty="0">
              <a:solidFill>
                <a:prstClr val="black"/>
              </a:solidFill>
            </a:endParaRPr>
          </a:p>
          <a:p>
            <a:pPr marL="396875" lvl="7">
              <a:spcBef>
                <a:spcPct val="20000"/>
              </a:spcBef>
            </a:pPr>
            <a:r>
              <a:rPr lang="fr-FR" sz="2000" b="1" i="1" dirty="0" err="1">
                <a:solidFill>
                  <a:prstClr val="black"/>
                </a:solidFill>
              </a:rPr>
              <a:t>Greeting.propTypes</a:t>
            </a:r>
            <a:r>
              <a:rPr lang="fr-FR" sz="2000" b="1" i="1" dirty="0">
                <a:solidFill>
                  <a:prstClr val="black"/>
                </a:solidFill>
              </a:rPr>
              <a:t> = {</a:t>
            </a:r>
          </a:p>
          <a:p>
            <a:pPr marL="396875" lvl="7">
              <a:spcBef>
                <a:spcPct val="20000"/>
              </a:spcBef>
            </a:pPr>
            <a:r>
              <a:rPr lang="fr-FR" sz="2000" b="1" i="1" dirty="0">
                <a:solidFill>
                  <a:prstClr val="black"/>
                </a:solidFill>
              </a:rPr>
              <a:t>  </a:t>
            </a:r>
            <a:r>
              <a:rPr lang="fr-FR" sz="2000" dirty="0" err="1">
                <a:solidFill>
                  <a:prstClr val="black"/>
                </a:solidFill>
              </a:rPr>
              <a:t>name</a:t>
            </a:r>
            <a:r>
              <a:rPr lang="fr-FR" sz="2000" dirty="0">
                <a:solidFill>
                  <a:prstClr val="black"/>
                </a:solidFill>
              </a:rPr>
              <a:t>: </a:t>
            </a:r>
            <a:r>
              <a:rPr lang="fr-FR" sz="2000" dirty="0" err="1">
                <a:solidFill>
                  <a:prstClr val="black"/>
                </a:solidFill>
              </a:rPr>
              <a:t>PropTypes.string</a:t>
            </a:r>
            <a:endParaRPr lang="fr-FR" sz="2000" dirty="0">
              <a:solidFill>
                <a:prstClr val="black"/>
              </a:solidFill>
            </a:endParaRP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err="1"/>
              <a:t>defaultPropsType</a:t>
            </a:r>
            <a:endParaRPr lang="fr-FR" dirty="0"/>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a:bodyPr>
          <a:lstStyle/>
          <a:p>
            <a:r>
              <a:rPr lang="fr-FR" dirty="0"/>
              <a:t>Contrôle du contenu des </a:t>
            </a:r>
            <a:r>
              <a:rPr lang="fr-FR" dirty="0" err="1"/>
              <a:t>props</a:t>
            </a:r>
            <a:r>
              <a:rPr lang="fr-FR" dirty="0"/>
              <a:t> :</a:t>
            </a:r>
          </a:p>
          <a:p>
            <a:pPr lvl="2"/>
            <a:r>
              <a:rPr lang="fr-FR" dirty="0"/>
              <a:t>Positionner des valeurs si elles ne sont pas </a:t>
            </a:r>
            <a:r>
              <a:rPr lang="fr-FR" dirty="0" err="1"/>
              <a:t>fournient</a:t>
            </a:r>
            <a:r>
              <a:rPr lang="fr-FR" dirty="0"/>
              <a:t> dans les </a:t>
            </a:r>
            <a:r>
              <a:rPr lang="fr-FR" dirty="0" err="1"/>
              <a:t>props</a:t>
            </a:r>
            <a:r>
              <a:rPr lang="fr-FR" dirty="0"/>
              <a:t> lors de la création du composant &lt;</a:t>
            </a:r>
            <a:r>
              <a:rPr lang="fr-FR" dirty="0" err="1"/>
              <a:t>MonCmp</a:t>
            </a:r>
            <a:r>
              <a:rPr lang="fr-FR" dirty="0"/>
              <a:t> …/&gt;</a:t>
            </a:r>
          </a:p>
          <a:p>
            <a:pPr lvl="2"/>
            <a:r>
              <a:rPr lang="fr-FR" dirty="0"/>
              <a:t>Même fonctionnement que </a:t>
            </a:r>
            <a:r>
              <a:rPr lang="fr-FR" dirty="0" err="1"/>
              <a:t>propsType</a:t>
            </a:r>
            <a:r>
              <a:rPr lang="fr-FR" dirty="0"/>
              <a:t> mais avec des valeurs, au lieu des types</a:t>
            </a:r>
          </a:p>
          <a:p>
            <a:pPr lvl="7"/>
            <a:endParaRPr lang="fr-FR" b="1" i="1" dirty="0"/>
          </a:p>
          <a:p>
            <a:pPr lvl="7"/>
            <a:r>
              <a:rPr lang="fr-FR" b="1" i="1" dirty="0"/>
              <a:t>Composant.js</a:t>
            </a:r>
          </a:p>
          <a:p>
            <a:pPr marL="396875" lvl="7" indent="0">
              <a:buNone/>
            </a:pPr>
            <a:r>
              <a:rPr lang="fr-FR" dirty="0"/>
              <a:t>	</a:t>
            </a:r>
            <a:r>
              <a:rPr lang="fr-FR" dirty="0" err="1"/>
              <a:t>Greeting.defaultProps</a:t>
            </a:r>
            <a:r>
              <a:rPr lang="fr-FR" dirty="0"/>
              <a:t> = {</a:t>
            </a:r>
          </a:p>
          <a:p>
            <a:pPr marL="396875" lvl="7" indent="0">
              <a:buNone/>
            </a:pPr>
            <a:r>
              <a:rPr lang="fr-FR" dirty="0"/>
              <a:t>  		</a:t>
            </a:r>
            <a:r>
              <a:rPr lang="fr-FR" dirty="0" err="1"/>
              <a:t>name</a:t>
            </a:r>
            <a:r>
              <a:rPr lang="fr-FR" dirty="0"/>
              <a:t>: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err="1"/>
              <a:t>Cmp.jsx</a:t>
            </a:r>
            <a:endParaRPr lang="fr-FR" b="1" dirty="0"/>
          </a:p>
          <a:p>
            <a:pPr marL="396875" lvl="7" indent="0">
              <a:buNone/>
            </a:pPr>
            <a:r>
              <a:rPr lang="fr-FR" dirty="0"/>
              <a:t>Class </a:t>
            </a:r>
            <a:r>
              <a:rPr lang="fr-FR" dirty="0" err="1"/>
              <a:t>Cmp</a:t>
            </a:r>
            <a:r>
              <a:rPr lang="fr-FR" dirty="0"/>
              <a:t> </a:t>
            </a:r>
            <a:r>
              <a:rPr lang="fr-FR" dirty="0" err="1"/>
              <a:t>extends</a:t>
            </a:r>
            <a:r>
              <a:rPr lang="fr-FR" dirty="0"/>
              <a:t> </a:t>
            </a:r>
            <a:r>
              <a:rPr lang="fr-FR" dirty="0" err="1"/>
              <a:t>React.component</a:t>
            </a:r>
            <a:r>
              <a:rPr lang="fr-FR" dirty="0"/>
              <a:t>{</a:t>
            </a:r>
          </a:p>
          <a:p>
            <a:pPr marL="396875" lvl="7" indent="0">
              <a:buNone/>
            </a:pPr>
            <a:r>
              <a:rPr lang="fr-FR" dirty="0"/>
              <a:t>	</a:t>
            </a:r>
            <a:r>
              <a:rPr lang="fr-FR" dirty="0" err="1"/>
              <a:t>constructor</a:t>
            </a:r>
            <a:r>
              <a:rPr lang="fr-FR" dirty="0"/>
              <a:t>(){</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a:t>
            </a:r>
            <a:r>
              <a:rPr lang="fr-FR" dirty="0" err="1"/>
              <a:t>this.setState</a:t>
            </a:r>
            <a:r>
              <a:rPr lang="fr-FR" dirty="0"/>
              <a:t>({})</a:t>
            </a:r>
          </a:p>
          <a:p>
            <a:pPr lvl="1"/>
            <a:r>
              <a:rPr lang="fr-FR" dirty="0"/>
              <a:t>Gestion async du changement</a:t>
            </a:r>
          </a:p>
          <a:p>
            <a:pPr lvl="2"/>
            <a:r>
              <a:rPr lang="fr-FR" dirty="0"/>
              <a:t>Déclenchement des fonction de cycle de vie (</a:t>
            </a:r>
            <a:r>
              <a:rPr lang="fr-FR" sz="1900" b="1" i="1" dirty="0" err="1"/>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a:t>
            </a:r>
            <a:r>
              <a:rPr lang="fr-FR" dirty="0" err="1"/>
              <a:t>props</a:t>
            </a:r>
            <a:r>
              <a:rPr lang="fr-FR" dirty="0"/>
              <a:t>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id="{F37FD016-8412-42E4-B616-EF17B18BFA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a:t>
            </a:r>
            <a:r>
              <a:rPr lang="fr-FR" dirty="0" err="1"/>
              <a:t>éco-système</a:t>
            </a:r>
            <a:r>
              <a:rPr lang="fr-FR" dirty="0"/>
              <a:t>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err="1"/>
              <a:t>Webpack</a:t>
            </a:r>
            <a:r>
              <a:rPr lang="fr-FR" dirty="0"/>
              <a:t>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err="1">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err="1"/>
              <a:t>webpack</a:t>
            </a:r>
            <a:r>
              <a:rPr lang="fr-FR" dirty="0"/>
              <a:t>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a:t>
            </a:r>
            <a:r>
              <a:rPr lang="fr-FR" dirty="0" err="1"/>
              <a:t>ts</a:t>
            </a:r>
            <a:r>
              <a:rPr lang="fr-FR" dirty="0"/>
              <a:t> en js </a:t>
            </a:r>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a16="http://schemas.microsoft.com/office/drawing/2014/main"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a:t>
            </a:r>
            <a:r>
              <a:rPr lang="fr-FR" b="1" i="1" dirty="0" err="1"/>
              <a:t>way</a:t>
            </a:r>
            <a:r>
              <a:rPr lang="fr-FR" b="1" i="1" dirty="0"/>
              <a:t> binding </a:t>
            </a:r>
            <a:r>
              <a:rPr lang="fr-FR" dirty="0"/>
              <a:t>est présent grâce à :</a:t>
            </a:r>
          </a:p>
          <a:p>
            <a:pPr lvl="2"/>
            <a:r>
              <a:rPr lang="fr-FR" dirty="0"/>
              <a:t>Affiche la valeur de l’</a:t>
            </a:r>
            <a:r>
              <a:rPr lang="fr-FR" dirty="0" err="1"/>
              <a:t>etat</a:t>
            </a:r>
            <a:r>
              <a:rPr lang="fr-FR" dirty="0"/>
              <a:t> dans l’input</a:t>
            </a:r>
          </a:p>
          <a:p>
            <a:pPr lvl="2"/>
            <a:r>
              <a:rPr lang="fr-FR" dirty="0"/>
              <a:t>&lt;input value={</a:t>
            </a:r>
            <a:r>
              <a:rPr lang="fr-FR" dirty="0" err="1"/>
              <a:t>this.state.value</a:t>
            </a:r>
            <a:r>
              <a:rPr lang="fr-FR" dirty="0"/>
              <a:t>}/&gt;</a:t>
            </a:r>
          </a:p>
          <a:p>
            <a:pPr lvl="1"/>
            <a:endParaRPr lang="fr-FR" dirty="0"/>
          </a:p>
          <a:p>
            <a:pPr lvl="1"/>
            <a:r>
              <a:rPr lang="fr-FR" dirty="0"/>
              <a:t>Méthode de </a:t>
            </a:r>
            <a:r>
              <a:rPr lang="fr-FR" b="1" i="1" dirty="0" err="1"/>
              <a:t>two</a:t>
            </a:r>
            <a:r>
              <a:rPr lang="fr-FR" b="1" i="1" dirty="0"/>
              <a:t> </a:t>
            </a:r>
            <a:r>
              <a:rPr lang="fr-FR" b="1" i="1" dirty="0" err="1"/>
              <a:t>way</a:t>
            </a:r>
            <a:r>
              <a:rPr lang="fr-FR" b="1" i="1" dirty="0"/>
              <a:t> binding :</a:t>
            </a:r>
          </a:p>
          <a:p>
            <a:pPr marL="1790700" lvl="1" indent="-1608138">
              <a:buNone/>
            </a:pPr>
            <a:r>
              <a:rPr lang="fr-FR" dirty="0"/>
              <a:t>Chaque champs possède leur propre déclencheur d’événement </a:t>
            </a:r>
          </a:p>
          <a:p>
            <a:pPr marL="1790700" lvl="1" indent="-1608138">
              <a:buNone/>
            </a:pPr>
            <a:r>
              <a:rPr lang="fr-FR" dirty="0"/>
              <a:t>		</a:t>
            </a:r>
            <a:r>
              <a:rPr lang="fr-FR" dirty="0" err="1"/>
              <a:t>onChange</a:t>
            </a:r>
            <a:r>
              <a:rPr lang="fr-FR" dirty="0"/>
              <a:t> pour effectuer la modification du state/store</a:t>
            </a:r>
          </a:p>
          <a:p>
            <a:pPr marL="2598738" lvl="2"/>
            <a:r>
              <a:rPr lang="fr-FR" dirty="0"/>
              <a:t>&lt;input value={</a:t>
            </a:r>
            <a:r>
              <a:rPr lang="fr-FR" dirty="0" err="1"/>
              <a:t>this.state.value</a:t>
            </a:r>
            <a:r>
              <a:rPr lang="fr-FR" dirty="0"/>
              <a:t>} </a:t>
            </a:r>
            <a:r>
              <a:rPr lang="fr-FR" dirty="0" err="1"/>
              <a:t>onchange</a:t>
            </a:r>
            <a:r>
              <a:rPr lang="fr-FR" dirty="0"/>
              <a:t>={</a:t>
            </a:r>
            <a:r>
              <a:rPr lang="fr-FR" dirty="0" err="1"/>
              <a:t>this.evtfunct</a:t>
            </a:r>
            <a:r>
              <a:rPr lang="fr-FR" dirty="0"/>
              <a: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a16="http://schemas.microsoft.com/office/drawing/2014/main"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E7E9443-FEDF-42EA-B3A5-721B200A56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4C09D-3221-4B08-B3DE-4DB670043088}"/>
              </a:ext>
            </a:extLst>
          </p:cNvPr>
          <p:cNvSpPr>
            <a:spLocks noGrp="1"/>
          </p:cNvSpPr>
          <p:nvPr>
            <p:ph type="title"/>
          </p:nvPr>
        </p:nvSpPr>
        <p:spPr/>
        <p:txBody>
          <a:bodyPr/>
          <a:lstStyle/>
          <a:p>
            <a:r>
              <a:rPr lang="fr-FR" dirty="0" err="1"/>
              <a:t>Tp</a:t>
            </a:r>
            <a:r>
              <a:rPr lang="fr-FR" dirty="0"/>
              <a:t> faire un composant formulaire</a:t>
            </a:r>
          </a:p>
        </p:txBody>
      </p:sp>
      <p:sp>
        <p:nvSpPr>
          <p:cNvPr id="3" name="Espace réservé du contenu 2">
            <a:extLst>
              <a:ext uri="{FF2B5EF4-FFF2-40B4-BE49-F238E27FC236}">
                <a16:creationId xmlns:a16="http://schemas.microsoft.com/office/drawing/2014/main"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a:t>
            </a:r>
            <a:r>
              <a:rPr lang="fr-FR" dirty="0" err="1"/>
              <a:t>Slider</a:t>
            </a:r>
            <a:r>
              <a:rPr lang="fr-FR" dirty="0"/>
              <a:t>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EABEF-698F-4AC7-B7AB-791D3CC93C96}"/>
              </a:ext>
            </a:extLst>
          </p:cNvPr>
          <p:cNvSpPr>
            <a:spLocks noGrp="1"/>
          </p:cNvSpPr>
          <p:nvPr>
            <p:ph type="title"/>
          </p:nvPr>
        </p:nvSpPr>
        <p:spPr/>
        <p:txBody>
          <a:bodyPr/>
          <a:lstStyle/>
          <a:p>
            <a:r>
              <a:rPr lang="fr-FR" dirty="0" err="1"/>
              <a:t>Tp</a:t>
            </a:r>
            <a:r>
              <a:rPr lang="fr-FR" dirty="0"/>
              <a:t> </a:t>
            </a:r>
            <a:r>
              <a:rPr lang="fr-FR" dirty="0" err="1"/>
              <a:t>fetch</a:t>
            </a:r>
            <a:endParaRPr lang="fr-FR" dirty="0"/>
          </a:p>
        </p:txBody>
      </p:sp>
      <p:sp>
        <p:nvSpPr>
          <p:cNvPr id="3" name="Espace réservé du contenu 2">
            <a:extLst>
              <a:ext uri="{FF2B5EF4-FFF2-40B4-BE49-F238E27FC236}">
                <a16:creationId xmlns:a16="http://schemas.microsoft.com/office/drawing/2014/main"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err="1"/>
              <a:t>fetch</a:t>
            </a:r>
            <a:r>
              <a:rPr lang="fr-FR" b="1" dirty="0"/>
              <a:t> </a:t>
            </a:r>
            <a:r>
              <a:rPr lang="fr-FR" dirty="0"/>
              <a:t>aux </a:t>
            </a:r>
            <a:r>
              <a:rPr lang="fr-FR" b="1" dirty="0"/>
              <a:t>xhr</a:t>
            </a:r>
          </a:p>
          <a:p>
            <a:pPr lvl="1"/>
            <a:endParaRPr lang="fr-FR" dirty="0"/>
          </a:p>
          <a:p>
            <a:r>
              <a:rPr lang="fr-FR" dirty="0"/>
              <a:t>Implémenter objet </a:t>
            </a:r>
            <a:r>
              <a:rPr lang="fr-FR" dirty="0" err="1"/>
              <a:t>crud</a:t>
            </a:r>
            <a:r>
              <a:rPr lang="fr-FR" dirty="0"/>
              <a:t>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appelles réseaux?</a:t>
            </a:r>
          </a:p>
          <a:p>
            <a:pPr lvl="2"/>
            <a:r>
              <a:rPr lang="fr-FR" dirty="0"/>
              <a:t>API </a:t>
            </a:r>
            <a:r>
              <a:rPr lang="fr-FR" dirty="0" err="1"/>
              <a:t>fetch</a:t>
            </a:r>
            <a:endParaRPr lang="fr-FR" dirty="0"/>
          </a:p>
          <a:p>
            <a:pPr lvl="2"/>
            <a:r>
              <a:rPr lang="fr-FR" dirty="0"/>
              <a:t>Xhr</a:t>
            </a:r>
          </a:p>
          <a:p>
            <a:r>
              <a:rPr lang="fr-FR" dirty="0"/>
              <a:t>Comment parler en composants?</a:t>
            </a:r>
          </a:p>
          <a:p>
            <a:pPr lvl="2"/>
            <a:r>
              <a:rPr lang="fr-FR" dirty="0"/>
              <a:t>Les </a:t>
            </a:r>
            <a:r>
              <a:rPr lang="fr-FR" dirty="0" err="1"/>
              <a:t>props</a:t>
            </a:r>
            <a:endParaRPr lang="fr-FR" dirty="0"/>
          </a:p>
          <a:p>
            <a:pPr lvl="3"/>
            <a:r>
              <a:rPr lang="fr-FR" dirty="0"/>
              <a:t>Envois de fonction de « </a:t>
            </a:r>
            <a:r>
              <a:rPr lang="fr-FR" i="1" dirty="0" err="1"/>
              <a:t>callbak</a:t>
            </a:r>
            <a:r>
              <a:rPr lang="fr-FR" i="1" dirty="0"/>
              <a:t> </a:t>
            </a:r>
            <a:r>
              <a:rPr lang="fr-FR" dirty="0"/>
              <a:t>»</a:t>
            </a:r>
          </a:p>
          <a:p>
            <a:pPr lvl="1"/>
            <a:endParaRPr lang="fr-FR" dirty="0"/>
          </a:p>
          <a:p>
            <a:pPr lvl="1"/>
            <a:r>
              <a:rPr lang="fr-FR" dirty="0"/>
              <a:t>Approche </a:t>
            </a:r>
            <a:r>
              <a:rPr lang="fr-FR" dirty="0" err="1"/>
              <a:t>HighOrderComponent</a:t>
            </a:r>
            <a:endParaRPr lang="fr-FR" dirty="0"/>
          </a:p>
          <a:p>
            <a:pPr lvl="3"/>
            <a:r>
              <a:rPr lang="fr-FR" dirty="0"/>
              <a:t>On parle de </a:t>
            </a:r>
            <a:r>
              <a:rPr lang="fr-FR" dirty="0" err="1"/>
              <a:t>wrapper</a:t>
            </a:r>
            <a:r>
              <a:rPr lang="fr-FR" dirty="0"/>
              <a:t> de component</a:t>
            </a:r>
          </a:p>
          <a:p>
            <a:pPr lvl="3"/>
            <a:r>
              <a:rPr lang="fr-FR" dirty="0"/>
              <a:t>Un composant </a:t>
            </a:r>
            <a:r>
              <a:rPr lang="fr-FR" dirty="0" err="1"/>
              <a:t>gerant</a:t>
            </a:r>
            <a:r>
              <a:rPr lang="fr-FR" dirty="0"/>
              <a:t> un enfant, connu ou passé en </a:t>
            </a:r>
            <a:r>
              <a:rPr lang="fr-FR" dirty="0" err="1"/>
              <a:t>children</a:t>
            </a:r>
            <a:r>
              <a:rPr lang="fr-FR" dirty="0"/>
              <a:t>,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a:t>
            </a:r>
            <a:r>
              <a:rPr lang="fr-FR" dirty="0" err="1"/>
              <a:t>redux</a:t>
            </a:r>
            <a:r>
              <a:rPr lang="fr-FR" dirty="0"/>
              <a:t>, </a:t>
            </a:r>
            <a:r>
              <a:rPr lang="fr-FR" dirty="0" err="1"/>
              <a:t>mobx</a:t>
            </a:r>
            <a:r>
              <a:rPr lang="fr-FR" dirty="0"/>
              <a:t>, …</a:t>
            </a:r>
          </a:p>
        </p:txBody>
      </p:sp>
      <p:sp>
        <p:nvSpPr>
          <p:cNvPr id="4" name="Phylactère : pensées 3">
            <a:extLst>
              <a:ext uri="{FF2B5EF4-FFF2-40B4-BE49-F238E27FC236}">
                <a16:creationId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a:t>
              </a:r>
              <a:r>
                <a:rPr lang="fr-FR" sz="1200" dirty="0" err="1"/>
                <a:t>HighOrder</a:t>
              </a:r>
              <a:r>
                <a:rPr lang="fr-FR" sz="1200" dirty="0"/>
                <a:t>&gt;</a:t>
              </a:r>
            </a:p>
            <a:p>
              <a:pPr algn="ctr"/>
              <a:endParaRPr lang="fr-FR" sz="1200" dirty="0"/>
            </a:p>
            <a:p>
              <a:pPr algn="ctr"/>
              <a:endParaRPr lang="fr-FR" sz="1200" dirty="0"/>
            </a:p>
            <a:p>
              <a:pPr algn="ctr"/>
              <a:r>
                <a:rPr lang="fr-FR" sz="1200" dirty="0"/>
                <a:t>&lt;/</a:t>
              </a:r>
              <a:r>
                <a:rPr lang="fr-FR" sz="1200" dirty="0" err="1"/>
                <a:t>HighOrder</a:t>
              </a:r>
              <a:r>
                <a:rPr lang="fr-FR" sz="1200" dirty="0"/>
                <a:t>&gt;</a:t>
              </a:r>
            </a:p>
          </p:txBody>
        </p:sp>
        <p:sp>
          <p:nvSpPr>
            <p:cNvPr id="7" name="Rectangle : coins arrondis 6">
              <a:extLst>
                <a:ext uri="{FF2B5EF4-FFF2-40B4-BE49-F238E27FC236}">
                  <a16:creationId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id="{35AADD75-E52A-4509-BBB2-889BD0BF2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err="1"/>
              <a:t>yarn</a:t>
            </a:r>
            <a:r>
              <a:rPr lang="fr-FR" dirty="0"/>
              <a:t> : </a:t>
            </a:r>
            <a:r>
              <a:rPr lang="fr-FR" i="1" dirty="0" err="1"/>
              <a:t>yarn</a:t>
            </a:r>
            <a:r>
              <a:rPr lang="fr-FR" i="1" dirty="0"/>
              <a:t> add react-router-dom</a:t>
            </a:r>
          </a:p>
          <a:p>
            <a:pPr lvl="3"/>
            <a:r>
              <a:rPr lang="fr-FR" dirty="0"/>
              <a:t>Npm :npm </a:t>
            </a:r>
            <a:r>
              <a:rPr lang="fr-FR" dirty="0" err="1"/>
              <a:t>install</a:t>
            </a:r>
            <a:r>
              <a:rPr lang="fr-FR" dirty="0"/>
              <a:t> --save  react-router-dom</a:t>
            </a:r>
          </a:p>
          <a:p>
            <a:pPr lvl="2"/>
            <a:r>
              <a:rPr lang="fr-FR" dirty="0"/>
              <a:t>Imports :</a:t>
            </a:r>
          </a:p>
          <a:p>
            <a:pPr lvl="3"/>
            <a:r>
              <a:rPr lang="fr-FR" b="1" dirty="0"/>
              <a:t>Import</a:t>
            </a:r>
            <a:r>
              <a:rPr lang="fr-FR" dirty="0"/>
              <a:t> {</a:t>
            </a:r>
            <a:r>
              <a:rPr lang="fr-FR" dirty="0" err="1"/>
              <a:t>Link,Route,Switch,BrowserRouter</a:t>
            </a:r>
            <a:r>
              <a:rPr lang="fr-FR" dirty="0"/>
              <a:t> as Router} </a:t>
            </a:r>
            <a:r>
              <a:rPr lang="fr-FR" b="1" dirty="0" err="1"/>
              <a:t>from</a:t>
            </a:r>
            <a:r>
              <a:rPr lang="fr-FR" dirty="0"/>
              <a:t> ‘react-router-dom’</a:t>
            </a:r>
          </a:p>
        </p:txBody>
      </p:sp>
      <p:pic>
        <p:nvPicPr>
          <p:cNvPr id="1026" name="Picture 2" descr="GPS Camper 2020 | GPS pour caravane | GPS pour camping-car - TomTom">
            <a:extLst>
              <a:ext uri="{FF2B5EF4-FFF2-40B4-BE49-F238E27FC236}">
                <a16:creationId xmlns:a16="http://schemas.microsoft.com/office/drawing/2014/main"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err="1"/>
              <a:t>BrowserRouter</a:t>
            </a:r>
            <a:r>
              <a:rPr lang="fr-FR" sz="1600" dirty="0"/>
              <a:t>, </a:t>
            </a:r>
          </a:p>
          <a:p>
            <a:pPr lvl="4"/>
            <a:r>
              <a:rPr lang="fr-FR" sz="1200" dirty="0" err="1"/>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err="1"/>
              <a:t>Equiv</a:t>
            </a:r>
            <a:r>
              <a:rPr lang="fr-FR" dirty="0"/>
              <a:t> &lt;a href=«  »&gt; sur des chemins virtuels(pas lié à une arborescence de fichier)</a:t>
            </a:r>
          </a:p>
        </p:txBody>
      </p:sp>
      <p:sp>
        <p:nvSpPr>
          <p:cNvPr id="4" name="Espace réservé du contenu 3">
            <a:extLst>
              <a:ext uri="{FF2B5EF4-FFF2-40B4-BE49-F238E27FC236}">
                <a16:creationId xmlns:a16="http://schemas.microsoft.com/office/drawing/2014/main" id="{006CB61C-9182-4DE3-95E8-A11F842869C4}"/>
              </a:ext>
            </a:extLst>
          </p:cNvPr>
          <p:cNvSpPr>
            <a:spLocks noGrp="1"/>
          </p:cNvSpPr>
          <p:nvPr>
            <p:ph sz="quarter" idx="14"/>
          </p:nvPr>
        </p:nvSpPr>
        <p:spPr/>
        <p:txBody>
          <a:bodyPr>
            <a:normAutofit lnSpcReduction="10000"/>
          </a:bodyPr>
          <a:lstStyle/>
          <a:p>
            <a:r>
              <a:rPr lang="fr-FR" dirty="0"/>
              <a:t>Exemple de </a:t>
            </a:r>
            <a:r>
              <a:rPr lang="fr-FR" dirty="0" err="1"/>
              <a:t>link</a:t>
            </a:r>
            <a:r>
              <a:rPr lang="fr-FR" dirty="0"/>
              <a:t>:</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21F2-ADF3-4E82-8E1E-437A55004DD9}"/>
              </a:ext>
            </a:extLst>
          </p:cNvPr>
          <p:cNvSpPr>
            <a:spLocks noGrp="1"/>
          </p:cNvSpPr>
          <p:nvPr>
            <p:ph type="title"/>
          </p:nvPr>
        </p:nvSpPr>
        <p:spPr/>
        <p:txBody>
          <a:bodyPr/>
          <a:lstStyle/>
          <a:p>
            <a:r>
              <a:rPr lang="fr-FR" dirty="0"/>
              <a:t>React-router-dom v6.x</a:t>
            </a:r>
          </a:p>
        </p:txBody>
      </p:sp>
      <p:sp>
        <p:nvSpPr>
          <p:cNvPr id="3" name="Espace réservé du contenu 2">
            <a:extLst>
              <a:ext uri="{FF2B5EF4-FFF2-40B4-BE49-F238E27FC236}">
                <a16:creationId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id="{E61E8250-7C9A-4DCD-964D-843768A8E680}"/>
              </a:ext>
            </a:extLst>
          </p:cNvPr>
          <p:cNvSpPr>
            <a:spLocks noGrp="1"/>
          </p:cNvSpPr>
          <p:nvPr>
            <p:ph sz="quarter" idx="14"/>
          </p:nvPr>
        </p:nvSpPr>
        <p:spPr/>
        <p:txBody>
          <a:bodyPr/>
          <a:lstStyle/>
          <a:p>
            <a:r>
              <a:rPr lang="fr-FR" sz="3600" dirty="0"/>
              <a:t>Attention</a:t>
            </a:r>
          </a:p>
          <a:p>
            <a:pPr marL="0" indent="0">
              <a:buNone/>
            </a:pPr>
            <a:r>
              <a:rPr lang="fr-FR" sz="3600" dirty="0"/>
              <a:t>Changements V6</a:t>
            </a:r>
            <a:endParaRPr lang="fr-FR" dirty="0"/>
          </a:p>
          <a:p>
            <a:pPr lvl="1"/>
            <a:r>
              <a:rPr lang="fr-FR" dirty="0"/>
              <a:t>Routes remplace Switch</a:t>
            </a:r>
          </a:p>
          <a:p>
            <a:pPr lvl="1"/>
            <a:endParaRPr lang="fr-FR" dirty="0"/>
          </a:p>
          <a:p>
            <a:pPr lvl="1"/>
            <a:r>
              <a:rPr lang="fr-FR" dirty="0" err="1"/>
              <a:t>Excat</a:t>
            </a:r>
            <a:r>
              <a:rPr lang="fr-FR" dirty="0"/>
              <a:t> a été supprimé de route</a:t>
            </a:r>
          </a:p>
          <a:p>
            <a:pPr lvl="1"/>
            <a:endParaRPr lang="fr-FR" dirty="0"/>
          </a:p>
          <a:p>
            <a:pPr lvl="1"/>
            <a:r>
              <a:rPr lang="fr-FR" dirty="0"/>
              <a:t>Le composant a afficher est dans la </a:t>
            </a:r>
            <a:r>
              <a:rPr lang="fr-FR" dirty="0" err="1"/>
              <a:t>props</a:t>
            </a:r>
            <a:r>
              <a:rPr lang="fr-FR" dirty="0"/>
              <a:t> </a:t>
            </a:r>
            <a:r>
              <a:rPr lang="fr-FR" i="1" u="sng" dirty="0" err="1"/>
              <a:t>element</a:t>
            </a:r>
            <a:endParaRPr lang="fr-FR" i="1" u="sng" dirty="0"/>
          </a:p>
        </p:txBody>
      </p:sp>
      <p:sp>
        <p:nvSpPr>
          <p:cNvPr id="8" name="Rectangle 7">
            <a:extLst>
              <a:ext uri="{FF2B5EF4-FFF2-40B4-BE49-F238E27FC236}">
                <a16:creationId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&lt;Routes&gt;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&lt;/Routes&gt;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435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a16="http://schemas.microsoft.com/office/drawing/2014/main"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a:t>
            </a:r>
            <a:r>
              <a:rPr lang="fr-FR" dirty="0" err="1"/>
              <a:t>props</a:t>
            </a:r>
            <a:r>
              <a:rPr lang="fr-FR" dirty="0"/>
              <a:t> des datas du router, </a:t>
            </a:r>
            <a:r>
              <a:rPr lang="fr-FR" i="1" dirty="0" err="1"/>
              <a:t>withRouter</a:t>
            </a:r>
            <a:r>
              <a:rPr lang="fr-FR" i="1" dirty="0"/>
              <a:t>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a16="http://schemas.microsoft.com/office/drawing/2014/main"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a16="http://schemas.microsoft.com/office/drawing/2014/main"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TestCmp</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br>
              <a:rPr lang="en-US" sz="1400" dirty="0">
                <a:solidFill>
                  <a:srgbClr val="000000"/>
                </a:solidFill>
                <a:latin typeface="Consolas" panose="020B0609020204030204" pitchFamily="49" charset="0"/>
              </a:rPr>
            </a:b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a:t>
            </a:r>
            <a:r>
              <a:rPr lang="en-US" sz="1600" b="1" dirty="0" err="1">
                <a:solidFill>
                  <a:srgbClr val="000000"/>
                </a:solidFill>
                <a:latin typeface="Consolas" panose="020B0609020204030204" pitchFamily="49" charset="0"/>
              </a:rPr>
              <a:t>useParams</a:t>
            </a:r>
            <a:r>
              <a:rPr lang="en-US" sz="16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42329</TotalTime>
  <Words>13762</Words>
  <Application>Microsoft Office PowerPoint</Application>
  <PresentationFormat>Grand écran</PresentationFormat>
  <Paragraphs>2306</Paragraphs>
  <Slides>128</Slides>
  <Notes>123</Notes>
  <HiddenSlides>0</HiddenSlides>
  <MMClips>0</MMClips>
  <ScaleCrop>false</ScaleCrop>
  <HeadingPairs>
    <vt:vector size="6" baseType="variant">
      <vt:variant>
        <vt:lpstr>Polices utilisées</vt:lpstr>
      </vt:variant>
      <vt:variant>
        <vt:i4>16</vt:i4>
      </vt:variant>
      <vt:variant>
        <vt:lpstr>Thème</vt:lpstr>
      </vt:variant>
      <vt:variant>
        <vt:i4>3</vt:i4>
      </vt:variant>
      <vt:variant>
        <vt:lpstr>Titres des diapositives</vt:lpstr>
      </vt:variant>
      <vt:variant>
        <vt:i4>128</vt:i4>
      </vt:variant>
    </vt:vector>
  </HeadingPairs>
  <TitlesOfParts>
    <vt:vector size="147" baseType="lpstr">
      <vt:lpstr>Aharoni</vt:lpstr>
      <vt:lpstr>Arial</vt:lpstr>
      <vt:lpstr>Arial Unicode MS</vt:lpstr>
      <vt:lpstr>Calibri</vt:lpstr>
      <vt:lpstr>Consolas</vt:lpstr>
      <vt:lpstr>Courier New</vt:lpstr>
      <vt:lpstr>Georgia</vt:lpstr>
      <vt:lpstr>Inconsolata</vt:lpstr>
      <vt:lpstr>inherit</vt:lpstr>
      <vt:lpstr>Menlo</vt:lpstr>
      <vt:lpstr>Monaco</vt:lpstr>
      <vt:lpstr>Permanent Marker</vt:lpstr>
      <vt:lpstr>Source Code Pro</vt:lpstr>
      <vt:lpstr>source-code-pro</vt:lpstr>
      <vt:lpstr>Wingdings</vt:lpstr>
      <vt:lpstr>Wingdings 2</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React-router-dom v6.x</vt:lpstr>
      <vt:lpstr>Routes &amp; paramètres </vt:lpstr>
      <vt:lpstr>Ecosysteme</vt:lpstr>
      <vt:lpstr>React-bootstrap</vt:lpstr>
      <vt:lpstr>React-map-gl</vt:lpstr>
      <vt:lpstr>react-modal</vt:lpstr>
      <vt:lpstr>Redux</vt:lpstr>
      <vt:lpstr>redux</vt:lpstr>
      <vt:lpstr>electron</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Alexandre DESORBAIX</cp:lastModifiedBy>
  <cp:revision>187</cp:revision>
  <dcterms:created xsi:type="dcterms:W3CDTF">2020-01-05T23:24:51Z</dcterms:created>
  <dcterms:modified xsi:type="dcterms:W3CDTF">2021-11-10T12:18:09Z</dcterms:modified>
</cp:coreProperties>
</file>